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Lst>
  <p:sldSz cy="5143500" cx="9144000"/>
  <p:notesSz cx="6858000" cy="9144000"/>
  <p:embeddedFontLst>
    <p:embeddedFont>
      <p:font typeface="Roboto"/>
      <p:regular r:id="rId138"/>
      <p:bold r:id="rId139"/>
      <p:italic r:id="rId140"/>
      <p:boldItalic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1" Type="http://schemas.openxmlformats.org/officeDocument/2006/relationships/font" Target="fonts/Roboto-boldItalic.fntdata"/><Relationship Id="rId140"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bold.fntdata"/><Relationship Id="rId138" Type="http://schemas.openxmlformats.org/officeDocument/2006/relationships/font" Target="fonts/Roboto-regular.fntdata"/><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926ce06c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926ce06c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976b57daf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976b57daf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76b57daf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76b57daf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98565b626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98565b626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976b57daf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976b57daf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926ce06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926ce06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9926ce06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9926ce06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976b57daf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976b57daf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926ce06c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9926ce06c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8565b645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8565b645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9926ce06c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9926ce06c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926ce06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926ce06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98565b626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98565b626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9926ce06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9926ce06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9926ce06c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9926ce06c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9926ce06c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9926ce06c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926ce06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926ce06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926ce06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9926ce06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926ce06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9926ce06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9926ce06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9926ce06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76b57daf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76b57daf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976b57daf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976b57daf5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76b57daf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76b57daf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976b57daf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976b57daf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76b57daf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976b57daf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976b57daf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976b57daf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976b57daf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976b57daf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976b57daf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976b57daf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976b57daf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976b57daf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976b57daf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976b57daf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976b57daf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976b57daf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976b57daf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976b57daf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976b57daf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976b57daf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926ce06c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926ce06c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976b57daf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976b57daf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76b57daf5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76b57daf5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976b57da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976b57da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76b57daf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76b57daf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76b57daf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76b57daf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8565b645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8565b645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926ce06c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926ce06c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926ce06c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926ce06c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8565b645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8565b64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76b57da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76b57da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926ce06c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926ce06c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926ce06c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926ce06c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926ce06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926ce06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8565b62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8565b62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8565b626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8565b626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76b57daf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76b57daf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8565b62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8565b62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8565b62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8565b62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8565b62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8565b62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8565b62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8565b62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8565b626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8565b626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926ce06c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926ce06c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926ce06c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926ce06c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8565b62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8565b62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926ce06c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926ce06c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926ce06c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926ce06c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926ce06c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926ce06c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926ce06c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926ce06c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926ce06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926ce06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926ce06c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926ce06c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926ce06c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926ce06c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926ce06c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926ce06c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926ce06c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926ce06c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926ce06c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926ce06c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8565b62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8565b62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8565b626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8565b626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8565b626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8565b626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76b57daf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76b57daf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76b57daf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76b57daf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76b57daf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76b57daf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76b57daf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76b57daf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76b57daf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76b57daf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ba6a33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ba6a33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76b57daf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76b57daf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76b57daf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76b57daf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76b57daf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76b57daf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76b57daf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76b57daf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8565b645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8565b645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8565b645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8565b645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926ce06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926ce06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8565b645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8565b645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8565b645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8565b645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76b57daf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76b57daf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926ce06c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926ce06c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76b57da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76b57daf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76b57daf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976b57daf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76b57daf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76b57daf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76b57daf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76b57daf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98565b626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98565b626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8565b626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8565b626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8565b626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8565b626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8565b62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8565b62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8565b62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8565b62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8565b626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8565b626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ba6a331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ba6a331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8565b626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8565b626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8565b626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8565b626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8565b626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8565b626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8565b626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8565b626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8565b626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8565b626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8565b626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8565b626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8565b62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8565b62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98565b62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98565b62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8565b64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8565b64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76b57daf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76b57daf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926ce06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926ce06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76b57da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76b57da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926ce06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926ce06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926ce06c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926ce06c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926ce06c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926ce06c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926ce06c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926ce06c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926ce06c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926ce06c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8565b64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8565b64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8565b645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98565b645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98565b645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98565b645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8565b645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8565b645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76b57da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76b57da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8565b64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8565b64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98565b64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98565b64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8565b64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8565b64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8565b64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8565b64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8565b645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98565b645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8565b64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8565b64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8565b645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98565b645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76b57daf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76b57daf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8565b645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8565b645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76b57daf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76b57daf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github.com/junit-team/junit4/wiki/Use-with-Maven" TargetMode="External"/><Relationship Id="rId4" Type="http://schemas.openxmlformats.org/officeDocument/2006/relationships/hyperlink" Target="https://github.com/junit-team/junit4/wiki/Multithreaded-code-and-concurrency" TargetMode="External"/><Relationship Id="rId5" Type="http://schemas.openxmlformats.org/officeDocument/2006/relationships/hyperlink" Target="https://github.com/junit-team/junit4/wiki/Java-contract-test-helper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8.png"/><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exubero.com/junit/anti-patterns/#Superficial_Test_Coverage" TargetMode="External"/><Relationship Id="rId4" Type="http://schemas.openxmlformats.org/officeDocument/2006/relationships/hyperlink" Target="https://exubero.com/junit/anti-patterns/#Overly_Complex_Tests" TargetMode="External"/><Relationship Id="rId9" Type="http://schemas.openxmlformats.org/officeDocument/2006/relationships/hyperlink" Target="https://exubero.com/junit/anti-patterns/" TargetMode="External"/><Relationship Id="rId5" Type="http://schemas.openxmlformats.org/officeDocument/2006/relationships/hyperlink" Target="https://exubero.com/junit/anti-patterns/#External_Dependencies" TargetMode="External"/><Relationship Id="rId6" Type="http://schemas.openxmlformats.org/officeDocument/2006/relationships/hyperlink" Target="https://exubero.com/junit/anti-patterns/#Catching_Unexpected_Exceptions" TargetMode="External"/><Relationship Id="rId7" Type="http://schemas.openxmlformats.org/officeDocument/2006/relationships/hyperlink" Target="https://exubero.com/junit/anti-patterns/#Mixing_Production_and_Test_Code" TargetMode="External"/><Relationship Id="rId8" Type="http://schemas.openxmlformats.org/officeDocument/2006/relationships/hyperlink" Target="https://exubero.com/junit/anti-patterns/#No_Unit_Test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eclipse.org/downloads/packages/installer" TargetMode="External"/><Relationship Id="rId4" Type="http://schemas.openxmlformats.org/officeDocument/2006/relationships/hyperlink" Target="https://testng.org/doc/eclipse.html#eclipse-installation" TargetMode="External"/><Relationship Id="rId10" Type="http://schemas.openxmlformats.org/officeDocument/2006/relationships/hyperlink" Target="https://www.codeproject.com/Articles/5772/Advanced-Unit-Test-Part-V-Unit-Test-Patterns" TargetMode="External"/><Relationship Id="rId9" Type="http://schemas.openxmlformats.org/officeDocument/2006/relationships/hyperlink" Target="https://www.wideskills.com/junit/junit-tests" TargetMode="External"/><Relationship Id="rId5" Type="http://schemas.openxmlformats.org/officeDocument/2006/relationships/hyperlink" Target="https://www.ej-technologies.com/download/jprofiler/files" TargetMode="External"/><Relationship Id="rId6" Type="http://schemas.openxmlformats.org/officeDocument/2006/relationships/hyperlink" Target="https://junit.org/junit4/index.html" TargetMode="External"/><Relationship Id="rId7" Type="http://schemas.openxmlformats.org/officeDocument/2006/relationships/hyperlink" Target="https://junit.org/junit5/docs/current/user-guide/#writing-tests" TargetMode="External"/><Relationship Id="rId8" Type="http://schemas.openxmlformats.org/officeDocument/2006/relationships/hyperlink" Target="https://www.manning.com/books/test-driven"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github.com/junit-team/junit4/wiki/Assertions" TargetMode="External"/><Relationship Id="rId4" Type="http://schemas.openxmlformats.org/officeDocument/2006/relationships/hyperlink" Target="https://github.com/junit-team/junit4/wiki/Test-runners" TargetMode="External"/><Relationship Id="rId5" Type="http://schemas.openxmlformats.org/officeDocument/2006/relationships/hyperlink" Target="https://github.com/junit-team/junit4/wiki/Aggregating-tests-in-suites" TargetMode="External"/><Relationship Id="rId6" Type="http://schemas.openxmlformats.org/officeDocument/2006/relationships/hyperlink" Target="https://github.com/junit-team/junit4/wiki/Test-execution-order" TargetMode="External"/><Relationship Id="rId7" Type="http://schemas.openxmlformats.org/officeDocument/2006/relationships/hyperlink" Target="https://github.com/junit-team/junit4/wiki/Exception-test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ej-technologies.com/products/jprofiler/overview.html" TargetMode="Externa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www.baeldung.com/cobertura" TargetMode="Externa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loggly.com/blog/java-code-coverage-with-cobertura-and-jenkins/" TargetMode="Externa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junit-team/junit4/wiki/Exception-testing" TargetMode="External"/><Relationship Id="rId4" Type="http://schemas.openxmlformats.org/officeDocument/2006/relationships/hyperlink" Target="https://github.com/junit-team/junit4/wiki/Matchers-and-assertthat" TargetMode="External"/><Relationship Id="rId5" Type="http://schemas.openxmlformats.org/officeDocument/2006/relationships/hyperlink" Target="https://github.com/junit-team/junit4/wiki/Ignoring-tests" TargetMode="External"/><Relationship Id="rId6" Type="http://schemas.openxmlformats.org/officeDocument/2006/relationships/hyperlink" Target="https://github.com/junit-team/junit4/wiki/Timeout-for-tes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6.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8.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2.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7.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github.com/junit-team/junit4/wiki/Rules" TargetMode="External"/><Relationship Id="rId4" Type="http://schemas.openxmlformats.org/officeDocument/2006/relationships/hyperlink" Target="https://github.com/junit-team/junit4/wiki/Theories" TargetMode="External"/><Relationship Id="rId5" Type="http://schemas.openxmlformats.org/officeDocument/2006/relationships/hyperlink" Target="https://github.com/junit-team/junit4/wiki/Test-fixtures" TargetMode="External"/><Relationship Id="rId6" Type="http://schemas.openxmlformats.org/officeDocument/2006/relationships/hyperlink" Target="https://github.com/junit-team/junit4/wiki/Categories" TargetMode="External"/><Relationship Id="rId7" Type="http://schemas.openxmlformats.org/officeDocument/2006/relationships/hyperlink" Target="https://github.com/junit-team/junit4/wiki/Use-with-Maven" TargetMode="External"/><Relationship Id="rId8" Type="http://schemas.openxmlformats.org/officeDocument/2006/relationships/hyperlink" Target="https://junit.org/junit5/docs/current/user-guide/#writing-tes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vi"/>
              <a:t>Java Advance UnitTesting</a:t>
            </a:r>
            <a:endParaRPr/>
          </a:p>
          <a:p>
            <a:pPr indent="0" lvl="0" marL="0" rtl="0" algn="ctr">
              <a:spcBef>
                <a:spcPts val="0"/>
              </a:spcBef>
              <a:spcAft>
                <a:spcPts val="0"/>
              </a:spcAft>
              <a:buNone/>
            </a:pPr>
            <a:r>
              <a:rPr lang="vi"/>
              <a:t>&amp; JUnit, TDD and TestNG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AnhPham</a:t>
            </a:r>
            <a:endParaRPr/>
          </a:p>
          <a:p>
            <a:pPr indent="0" lvl="0" marL="0" rtl="0" algn="ctr">
              <a:spcBef>
                <a:spcPts val="0"/>
              </a:spcBef>
              <a:spcAft>
                <a:spcPts val="0"/>
              </a:spcAft>
              <a:buNone/>
            </a:pPr>
            <a:r>
              <a:rPr lang="vi" sz="1400"/>
              <a:t>Sep 14</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271800" y="2503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Review skill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endParaRPr/>
          </a:p>
        </p:txBody>
      </p:sp>
      <p:sp>
        <p:nvSpPr>
          <p:cNvPr id="706" name="Google Shape;706;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 Categories</a:t>
            </a:r>
            <a:endParaRPr/>
          </a:p>
          <a:p>
            <a:pPr indent="-295275" lvl="1" marL="914400" marR="177800" rtl="0" algn="l">
              <a:lnSpc>
                <a:spcPct val="142857"/>
              </a:lnSpc>
              <a:spcBef>
                <a:spcPts val="0"/>
              </a:spcBef>
              <a:spcAft>
                <a:spcPts val="0"/>
              </a:spcAft>
              <a:buClr>
                <a:srgbClr val="404040"/>
              </a:buClr>
              <a:buSzPts val="1050"/>
              <a:buChar char="-"/>
            </a:pPr>
            <a:r>
              <a:rPr lang="vi">
                <a:uFill>
                  <a:noFill/>
                </a:uFill>
                <a:hlinkClick r:id="rId3"/>
              </a:rPr>
              <a:t>Use with Maven</a:t>
            </a:r>
            <a:endParaRPr/>
          </a:p>
          <a:p>
            <a:pPr indent="-295275" lvl="1" marL="914400" marR="177800" rtl="0" algn="l">
              <a:lnSpc>
                <a:spcPct val="142857"/>
              </a:lnSpc>
              <a:spcBef>
                <a:spcPts val="0"/>
              </a:spcBef>
              <a:spcAft>
                <a:spcPts val="0"/>
              </a:spcAft>
              <a:buClr>
                <a:srgbClr val="404040"/>
              </a:buClr>
              <a:buSzPts val="1050"/>
              <a:buChar char="-"/>
            </a:pPr>
            <a:r>
              <a:rPr lang="vi">
                <a:uFill>
                  <a:noFill/>
                </a:uFill>
                <a:hlinkClick r:id="rId4"/>
              </a:rPr>
              <a:t>Multithreaded code and Concurrency</a:t>
            </a:r>
            <a:endParaRPr/>
          </a:p>
          <a:p>
            <a:pPr indent="-295275" lvl="1" marL="914400" marR="177800" rtl="0" algn="l">
              <a:lnSpc>
                <a:spcPct val="142857"/>
              </a:lnSpc>
              <a:spcBef>
                <a:spcPts val="0"/>
              </a:spcBef>
              <a:spcAft>
                <a:spcPts val="0"/>
              </a:spcAft>
              <a:buClr>
                <a:srgbClr val="404040"/>
              </a:buClr>
              <a:buSzPts val="1050"/>
              <a:buChar char="-"/>
            </a:pPr>
            <a:r>
              <a:rPr lang="vi">
                <a:uFill>
                  <a:noFill/>
                </a:uFill>
                <a:hlinkClick r:id="rId5"/>
              </a:rPr>
              <a:t>Java contract test helpers</a:t>
            </a:r>
            <a:endParaRPr/>
          </a:p>
          <a:p>
            <a:pPr indent="-295275" lvl="0" marL="457200" marR="177800" rtl="0" algn="l">
              <a:lnSpc>
                <a:spcPct val="142857"/>
              </a:lnSpc>
              <a:spcBef>
                <a:spcPts val="0"/>
              </a:spcBef>
              <a:spcAft>
                <a:spcPts val="0"/>
              </a:spcAft>
              <a:buClr>
                <a:srgbClr val="404040"/>
              </a:buClr>
              <a:buSzPts val="1050"/>
              <a:buChar char="-"/>
            </a:pPr>
            <a:r>
              <a:rPr lang="vi"/>
              <a:t>Practice: ATDD, DTDD</a:t>
            </a:r>
            <a:endParaRPr/>
          </a:p>
          <a:p>
            <a:pPr indent="0" lvl="0" marL="457200" rtl="0" algn="l">
              <a:spcBef>
                <a:spcPts val="1600"/>
              </a:spcBef>
              <a:spcAft>
                <a:spcPts val="1600"/>
              </a:spcAft>
              <a:buNone/>
            </a:pPr>
            <a:r>
              <a:t/>
            </a:r>
            <a:endParaRPr/>
          </a:p>
        </p:txBody>
      </p:sp>
      <p:sp>
        <p:nvSpPr>
          <p:cNvPr id="707" name="Google Shape;707;p112"/>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3"/>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#4</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Multithreading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8" name="Google Shape;71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9" name="Google Shape;719;p114"/>
          <p:cNvPicPr preferRelativeResize="0"/>
          <p:nvPr/>
        </p:nvPicPr>
        <p:blipFill>
          <a:blip r:embed="rId3">
            <a:alphaModFix/>
          </a:blip>
          <a:stretch>
            <a:fillRect/>
          </a:stretch>
        </p:blipFill>
        <p:spPr>
          <a:xfrm>
            <a:off x="608509" y="1199509"/>
            <a:ext cx="6215485" cy="1372250"/>
          </a:xfrm>
          <a:prstGeom prst="rect">
            <a:avLst/>
          </a:prstGeom>
          <a:noFill/>
          <a:ln>
            <a:noFill/>
          </a:ln>
        </p:spPr>
      </p:pic>
      <p:pic>
        <p:nvPicPr>
          <p:cNvPr id="720" name="Google Shape;720;p114"/>
          <p:cNvPicPr preferRelativeResize="0"/>
          <p:nvPr/>
        </p:nvPicPr>
        <p:blipFill>
          <a:blip r:embed="rId4">
            <a:alphaModFix/>
          </a:blip>
          <a:stretch>
            <a:fillRect/>
          </a:stretch>
        </p:blipFill>
        <p:spPr>
          <a:xfrm>
            <a:off x="2225410" y="3319300"/>
            <a:ext cx="6606900" cy="1510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5"/>
          <p:cNvSpPr txBox="1"/>
          <p:nvPr>
            <p:ph type="title"/>
          </p:nvPr>
        </p:nvSpPr>
        <p:spPr>
          <a:xfrm>
            <a:off x="3850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Day 3</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Agenda</a:t>
            </a:r>
            <a:endParaRPr/>
          </a:p>
        </p:txBody>
      </p:sp>
      <p:sp>
        <p:nvSpPr>
          <p:cNvPr id="731" name="Google Shape;731;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 best practices</a:t>
            </a:r>
            <a:endParaRPr/>
          </a:p>
          <a:p>
            <a:pPr indent="0" lvl="0" marL="0" rtl="0" algn="l">
              <a:spcBef>
                <a:spcPts val="1600"/>
              </a:spcBef>
              <a:spcAft>
                <a:spcPts val="1600"/>
              </a:spcAft>
              <a:buNone/>
            </a:pPr>
            <a:r>
              <a:rPr lang="vi"/>
              <a:t>Patterns, anti-patterns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 pyramid</a:t>
            </a:r>
            <a:endParaRPr/>
          </a:p>
        </p:txBody>
      </p:sp>
      <p:sp>
        <p:nvSpPr>
          <p:cNvPr id="737" name="Google Shape;737;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8" name="Google Shape;738;p117"/>
          <p:cNvPicPr preferRelativeResize="0"/>
          <p:nvPr/>
        </p:nvPicPr>
        <p:blipFill>
          <a:blip r:embed="rId3">
            <a:alphaModFix/>
          </a:blip>
          <a:stretch>
            <a:fillRect/>
          </a:stretch>
        </p:blipFill>
        <p:spPr>
          <a:xfrm>
            <a:off x="3701636" y="0"/>
            <a:ext cx="5383179" cy="51435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a:t>
            </a:r>
            <a:endParaRPr/>
          </a:p>
        </p:txBody>
      </p:sp>
      <p:sp>
        <p:nvSpPr>
          <p:cNvPr id="744" name="Google Shape;744;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5" name="Google Shape;745;p118"/>
          <p:cNvPicPr preferRelativeResize="0"/>
          <p:nvPr/>
        </p:nvPicPr>
        <p:blipFill>
          <a:blip r:embed="rId3">
            <a:alphaModFix/>
          </a:blip>
          <a:stretch>
            <a:fillRect/>
          </a:stretch>
        </p:blipFill>
        <p:spPr>
          <a:xfrm>
            <a:off x="311700" y="1297663"/>
            <a:ext cx="8617225" cy="25481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2" name="Google Shape;752;p119"/>
          <p:cNvPicPr preferRelativeResize="0"/>
          <p:nvPr/>
        </p:nvPicPr>
        <p:blipFill>
          <a:blip r:embed="rId3">
            <a:alphaModFix/>
          </a:blip>
          <a:stretch>
            <a:fillRect/>
          </a:stretch>
        </p:blipFill>
        <p:spPr>
          <a:xfrm>
            <a:off x="424213" y="0"/>
            <a:ext cx="8295574"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 http</a:t>
            </a:r>
            <a:endParaRPr/>
          </a:p>
        </p:txBody>
      </p:sp>
      <p:sp>
        <p:nvSpPr>
          <p:cNvPr id="758" name="Google Shape;758;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9" name="Google Shape;759;p120"/>
          <p:cNvPicPr preferRelativeResize="0"/>
          <p:nvPr/>
        </p:nvPicPr>
        <p:blipFill>
          <a:blip r:embed="rId3">
            <a:alphaModFix/>
          </a:blip>
          <a:stretch>
            <a:fillRect/>
          </a:stretch>
        </p:blipFill>
        <p:spPr>
          <a:xfrm>
            <a:off x="333375" y="957263"/>
            <a:ext cx="8477250" cy="3228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5" name="Google Shape;765;p121"/>
          <p:cNvPicPr preferRelativeResize="0"/>
          <p:nvPr/>
        </p:nvPicPr>
        <p:blipFill>
          <a:blip r:embed="rId3">
            <a:alphaModFix/>
          </a:blip>
          <a:stretch>
            <a:fillRect/>
          </a:stretch>
        </p:blipFill>
        <p:spPr>
          <a:xfrm>
            <a:off x="1467075" y="665188"/>
            <a:ext cx="7573900" cy="4390975"/>
          </a:xfrm>
          <a:prstGeom prst="rect">
            <a:avLst/>
          </a:prstGeom>
          <a:noFill/>
          <a:ln>
            <a:noFill/>
          </a:ln>
        </p:spPr>
      </p:pic>
      <p:sp>
        <p:nvSpPr>
          <p:cNvPr id="766" name="Google Shape;76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Stub database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Agenda</a:t>
            </a:r>
            <a:endParaRPr/>
          </a:p>
        </p:txBody>
      </p:sp>
      <p:sp>
        <p:nvSpPr>
          <p:cNvPr id="115" name="Google Shape;11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Setup and Scope</a:t>
            </a:r>
            <a:endParaRPr/>
          </a:p>
          <a:p>
            <a:pPr indent="0" lvl="0" marL="0" rtl="0" algn="l">
              <a:spcBef>
                <a:spcPts val="1600"/>
              </a:spcBef>
              <a:spcAft>
                <a:spcPts val="0"/>
              </a:spcAft>
              <a:buNone/>
            </a:pPr>
            <a:r>
              <a:rPr lang="vi"/>
              <a:t>UnitTest process, plan, doc</a:t>
            </a:r>
            <a:endParaRPr/>
          </a:p>
          <a:p>
            <a:pPr indent="0" lvl="0" marL="0" rtl="0" algn="l">
              <a:spcBef>
                <a:spcPts val="1600"/>
              </a:spcBef>
              <a:spcAft>
                <a:spcPts val="0"/>
              </a:spcAft>
              <a:buNone/>
            </a:pPr>
            <a:r>
              <a:rPr lang="vi"/>
              <a:t>OOP code quality</a:t>
            </a:r>
            <a:endParaRPr/>
          </a:p>
          <a:p>
            <a:pPr indent="0" lvl="0" marL="0" rtl="0" algn="l">
              <a:spcBef>
                <a:spcPts val="1600"/>
              </a:spcBef>
              <a:spcAft>
                <a:spcPts val="0"/>
              </a:spcAft>
              <a:buNone/>
            </a:pPr>
            <a:r>
              <a:rPr lang="vi"/>
              <a:t>Common practices, JUnit best practices</a:t>
            </a:r>
            <a:endParaRPr/>
          </a:p>
          <a:p>
            <a:pPr indent="0" lvl="0" marL="0" rtl="0" algn="l">
              <a:spcBef>
                <a:spcPts val="1600"/>
              </a:spcBef>
              <a:spcAft>
                <a:spcPts val="1600"/>
              </a:spcAft>
              <a:buNone/>
            </a:pPr>
            <a:r>
              <a:rPr lang="vi"/>
              <a:t>Coverage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Simulation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2" name="Google Shape;772;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3" name="Google Shape;773;p122"/>
          <p:cNvPicPr preferRelativeResize="0"/>
          <p:nvPr/>
        </p:nvPicPr>
        <p:blipFill>
          <a:blip r:embed="rId3">
            <a:alphaModFix/>
          </a:blip>
          <a:stretch>
            <a:fillRect/>
          </a:stretch>
        </p:blipFill>
        <p:spPr>
          <a:xfrm>
            <a:off x="311706" y="1189156"/>
            <a:ext cx="3842425" cy="3343050"/>
          </a:xfrm>
          <a:prstGeom prst="rect">
            <a:avLst/>
          </a:prstGeom>
          <a:noFill/>
          <a:ln>
            <a:noFill/>
          </a:ln>
        </p:spPr>
      </p:pic>
      <p:pic>
        <p:nvPicPr>
          <p:cNvPr id="774" name="Google Shape;774;p122"/>
          <p:cNvPicPr preferRelativeResize="0"/>
          <p:nvPr/>
        </p:nvPicPr>
        <p:blipFill>
          <a:blip r:embed="rId4">
            <a:alphaModFix/>
          </a:blip>
          <a:stretch>
            <a:fillRect/>
          </a:stretch>
        </p:blipFill>
        <p:spPr>
          <a:xfrm>
            <a:off x="4944457" y="694375"/>
            <a:ext cx="3065000" cy="1626925"/>
          </a:xfrm>
          <a:prstGeom prst="rect">
            <a:avLst/>
          </a:prstGeom>
          <a:noFill/>
          <a:ln>
            <a:noFill/>
          </a:ln>
        </p:spPr>
      </p:pic>
      <p:pic>
        <p:nvPicPr>
          <p:cNvPr id="775" name="Google Shape;775;p122"/>
          <p:cNvPicPr preferRelativeResize="0"/>
          <p:nvPr/>
        </p:nvPicPr>
        <p:blipFill>
          <a:blip r:embed="rId5">
            <a:alphaModFix/>
          </a:blip>
          <a:stretch>
            <a:fillRect/>
          </a:stretch>
        </p:blipFill>
        <p:spPr>
          <a:xfrm>
            <a:off x="4796383" y="2990725"/>
            <a:ext cx="3361150" cy="17841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1" name="Google Shape;781;p123"/>
          <p:cNvPicPr preferRelativeResize="0"/>
          <p:nvPr/>
        </p:nvPicPr>
        <p:blipFill>
          <a:blip r:embed="rId3">
            <a:alphaModFix/>
          </a:blip>
          <a:stretch>
            <a:fillRect/>
          </a:stretch>
        </p:blipFill>
        <p:spPr>
          <a:xfrm>
            <a:off x="1826525" y="620925"/>
            <a:ext cx="6179224" cy="4479501"/>
          </a:xfrm>
          <a:prstGeom prst="rect">
            <a:avLst/>
          </a:prstGeom>
          <a:noFill/>
          <a:ln>
            <a:noFill/>
          </a:ln>
        </p:spPr>
      </p:pic>
      <p:sp>
        <p:nvSpPr>
          <p:cNvPr id="782" name="Google Shape;782;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Unmanaged dependencies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D</a:t>
            </a:r>
            <a:r>
              <a:rPr lang="vi"/>
              <a:t>ependencies</a:t>
            </a:r>
            <a:endParaRPr/>
          </a:p>
        </p:txBody>
      </p:sp>
      <p:sp>
        <p:nvSpPr>
          <p:cNvPr id="788" name="Google Shape;788;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Managed dependencies (out-of-process dependencies you have full control over)—These dependencies are only accessible through your application; interactions with them </a:t>
            </a:r>
            <a:r>
              <a:rPr i="1" lang="vi">
                <a:solidFill>
                  <a:srgbClr val="FF0000"/>
                </a:solidFill>
              </a:rPr>
              <a:t>aren’t visible</a:t>
            </a:r>
            <a:r>
              <a:rPr lang="vi"/>
              <a:t> to the external world. A typical example is a database. External systems normally don’t access your database directly; they do that through the API your application provides.</a:t>
            </a:r>
            <a:endParaRPr/>
          </a:p>
          <a:p>
            <a:pPr indent="-342900" lvl="0" marL="457200" rtl="0" algn="l">
              <a:spcBef>
                <a:spcPts val="0"/>
              </a:spcBef>
              <a:spcAft>
                <a:spcPts val="0"/>
              </a:spcAft>
              <a:buSzPts val="1800"/>
              <a:buChar char="●"/>
            </a:pPr>
            <a:r>
              <a:rPr lang="vi"/>
              <a:t>Unmanaged dependencies (out-of-process dependencies you don’t have full control over) Interactions with such dependencies are observable externally. Examples include an SMTP server and a message bus: both produce side effects </a:t>
            </a:r>
            <a:r>
              <a:rPr i="1" lang="vi">
                <a:solidFill>
                  <a:srgbClr val="FF0000"/>
                </a:solidFill>
              </a:rPr>
              <a:t>visible</a:t>
            </a:r>
            <a:r>
              <a:rPr lang="vi"/>
              <a:t> to other applications.</a:t>
            </a:r>
            <a:endParaRPr/>
          </a:p>
          <a:p>
            <a:pPr indent="0" lvl="0" marL="0" rtl="0" algn="l">
              <a:spcBef>
                <a:spcPts val="1600"/>
              </a:spcBef>
              <a:spcAft>
                <a:spcPts val="16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5" name="Google Shape;795;p125"/>
          <p:cNvPicPr preferRelativeResize="0"/>
          <p:nvPr/>
        </p:nvPicPr>
        <p:blipFill>
          <a:blip r:embed="rId3">
            <a:alphaModFix/>
          </a:blip>
          <a:stretch>
            <a:fillRect/>
          </a:stretch>
        </p:blipFill>
        <p:spPr>
          <a:xfrm>
            <a:off x="721197" y="0"/>
            <a:ext cx="7701606"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a:t>
            </a:r>
            <a:r>
              <a:rPr lang="vi"/>
              <a:t>nteractions at edges</a:t>
            </a:r>
            <a:endParaRPr/>
          </a:p>
        </p:txBody>
      </p:sp>
      <p:sp>
        <p:nvSpPr>
          <p:cNvPr id="801" name="Google Shape;801;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2" name="Google Shape;802;p126"/>
          <p:cNvPicPr preferRelativeResize="0"/>
          <p:nvPr/>
        </p:nvPicPr>
        <p:blipFill>
          <a:blip r:embed="rId3">
            <a:alphaModFix/>
          </a:blip>
          <a:stretch>
            <a:fillRect/>
          </a:stretch>
        </p:blipFill>
        <p:spPr>
          <a:xfrm>
            <a:off x="588100" y="1054975"/>
            <a:ext cx="7707276" cy="39224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a:t>
            </a:r>
            <a:r>
              <a:rPr lang="vi"/>
              <a:t>ocks in integration</a:t>
            </a:r>
            <a:endParaRPr/>
          </a:p>
        </p:txBody>
      </p:sp>
      <p:sp>
        <p:nvSpPr>
          <p:cNvPr id="808" name="Google Shape;808;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9" name="Google Shape;809;p127"/>
          <p:cNvPicPr preferRelativeResize="0"/>
          <p:nvPr/>
        </p:nvPicPr>
        <p:blipFill>
          <a:blip r:embed="rId3">
            <a:alphaModFix/>
          </a:blip>
          <a:stretch>
            <a:fillRect/>
          </a:stretch>
        </p:blipFill>
        <p:spPr>
          <a:xfrm>
            <a:off x="1650476" y="1083225"/>
            <a:ext cx="5937600" cy="39654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t>
            </a:r>
            <a:r>
              <a:rPr lang="vi"/>
              <a:t>erifying the number of calls</a:t>
            </a:r>
            <a:endParaRPr/>
          </a:p>
        </p:txBody>
      </p:sp>
      <p:sp>
        <p:nvSpPr>
          <p:cNvPr id="815" name="Google Shape;815;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The existence of expected calls</a:t>
            </a:r>
            <a:endParaRPr/>
          </a:p>
          <a:p>
            <a:pPr indent="-342900" lvl="0" marL="457200" rtl="0" algn="l">
              <a:spcBef>
                <a:spcPts val="0"/>
              </a:spcBef>
              <a:spcAft>
                <a:spcPts val="0"/>
              </a:spcAft>
              <a:buSzPts val="1800"/>
              <a:buChar char="●"/>
            </a:pPr>
            <a:r>
              <a:rPr lang="vi"/>
              <a:t>The absence of unexpected calls</a:t>
            </a:r>
            <a:endParaRPr/>
          </a:p>
          <a:p>
            <a:pPr indent="0" lvl="0" marL="0" rtl="0" algn="l">
              <a:spcBef>
                <a:spcPts val="1600"/>
              </a:spcBef>
              <a:spcAft>
                <a:spcPts val="16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Mocking only own types</a:t>
            </a:r>
            <a:endParaRPr/>
          </a:p>
        </p:txBody>
      </p:sp>
      <p:sp>
        <p:nvSpPr>
          <p:cNvPr id="821" name="Google Shape;821;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You often don’t have a deep understanding of how the third-party code works.</a:t>
            </a:r>
            <a:endParaRPr/>
          </a:p>
          <a:p>
            <a:pPr indent="-342900" lvl="0" marL="457200" rtl="0" algn="l">
              <a:spcBef>
                <a:spcPts val="0"/>
              </a:spcBef>
              <a:spcAft>
                <a:spcPts val="0"/>
              </a:spcAft>
              <a:buSzPts val="1800"/>
              <a:buChar char="●"/>
            </a:pPr>
            <a:r>
              <a:rPr lang="vi"/>
              <a:t>Even if that code already provides built-in interfaces, it’s risky to mock those interfaces, because you have to be sure the behavior you mock matches what the external library actually does.</a:t>
            </a:r>
            <a:endParaRPr/>
          </a:p>
          <a:p>
            <a:pPr indent="-342900" lvl="0" marL="457200" rtl="0" algn="l">
              <a:spcBef>
                <a:spcPts val="0"/>
              </a:spcBef>
              <a:spcAft>
                <a:spcPts val="0"/>
              </a:spcAft>
              <a:buSzPts val="1800"/>
              <a:buChar char="●"/>
            </a:pPr>
            <a:r>
              <a:rPr lang="vi"/>
              <a:t>Adapters abstract non-essential technical details of the third-party code and define the relationship with the library in your application’s terms.</a:t>
            </a:r>
            <a:endParaRPr/>
          </a:p>
          <a:p>
            <a:pPr indent="0" lvl="0" marL="0" rtl="0" algn="l">
              <a:spcBef>
                <a:spcPts val="1600"/>
              </a:spcBef>
              <a:spcAft>
                <a:spcPts val="16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endParaRPr/>
          </a:p>
        </p:txBody>
      </p:sp>
      <p:sp>
        <p:nvSpPr>
          <p:cNvPr id="827" name="Google Shape;827;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vi"/>
              <a:t>Practice: Refactoring</a:t>
            </a:r>
            <a:endParaRPr/>
          </a:p>
          <a:p>
            <a:pPr indent="-342900" lvl="0" marL="457200" marR="0" rtl="0" algn="l">
              <a:lnSpc>
                <a:spcPct val="115000"/>
              </a:lnSpc>
              <a:spcBef>
                <a:spcPts val="0"/>
              </a:spcBef>
              <a:spcAft>
                <a:spcPts val="0"/>
              </a:spcAft>
              <a:buSzPts val="1800"/>
              <a:buChar char="-"/>
            </a:pPr>
            <a:r>
              <a:rPr lang="vi"/>
              <a:t>Practice: </a:t>
            </a:r>
            <a:r>
              <a:rPr lang="vi"/>
              <a:t>Anti-patterns</a:t>
            </a:r>
            <a:endParaRPr/>
          </a:p>
          <a:p>
            <a:pPr indent="-317500" lvl="1" marL="914400" marR="0" rtl="0" algn="l">
              <a:lnSpc>
                <a:spcPct val="115000"/>
              </a:lnSpc>
              <a:spcBef>
                <a:spcPts val="0"/>
              </a:spcBef>
              <a:spcAft>
                <a:spcPts val="0"/>
              </a:spcAft>
              <a:buSzPts val="1400"/>
              <a:buChar char="-"/>
            </a:pPr>
            <a:r>
              <a:rPr lang="vi">
                <a:uFill>
                  <a:noFill/>
                </a:uFill>
                <a:hlinkClick r:id="rId3"/>
              </a:rPr>
              <a:t>Superficial Test Coverage</a:t>
            </a:r>
            <a:endParaRPr/>
          </a:p>
          <a:p>
            <a:pPr indent="-317500" lvl="1" marL="914400" marR="0" rtl="0" algn="l">
              <a:lnSpc>
                <a:spcPct val="115000"/>
              </a:lnSpc>
              <a:spcBef>
                <a:spcPts val="0"/>
              </a:spcBef>
              <a:spcAft>
                <a:spcPts val="0"/>
              </a:spcAft>
              <a:buSzPts val="1400"/>
              <a:buChar char="-"/>
            </a:pPr>
            <a:r>
              <a:rPr lang="vi">
                <a:uFill>
                  <a:noFill/>
                </a:uFill>
                <a:hlinkClick r:id="rId4"/>
              </a:rPr>
              <a:t>Overly Complex Tests</a:t>
            </a:r>
            <a:endParaRPr/>
          </a:p>
          <a:p>
            <a:pPr indent="-317500" lvl="1" marL="914400" marR="0" rtl="0" algn="l">
              <a:lnSpc>
                <a:spcPct val="115000"/>
              </a:lnSpc>
              <a:spcBef>
                <a:spcPts val="0"/>
              </a:spcBef>
              <a:spcAft>
                <a:spcPts val="0"/>
              </a:spcAft>
              <a:buSzPts val="1400"/>
              <a:buChar char="-"/>
            </a:pPr>
            <a:r>
              <a:rPr lang="vi">
                <a:uFill>
                  <a:noFill/>
                </a:uFill>
                <a:hlinkClick r:id="rId5"/>
              </a:rPr>
              <a:t>External Dependencies</a:t>
            </a:r>
            <a:endParaRPr/>
          </a:p>
          <a:p>
            <a:pPr indent="-317500" lvl="1" marL="914400" marR="0" rtl="0" algn="l">
              <a:lnSpc>
                <a:spcPct val="115000"/>
              </a:lnSpc>
              <a:spcBef>
                <a:spcPts val="0"/>
              </a:spcBef>
              <a:spcAft>
                <a:spcPts val="0"/>
              </a:spcAft>
              <a:buSzPts val="1400"/>
              <a:buChar char="-"/>
            </a:pPr>
            <a:r>
              <a:rPr lang="vi">
                <a:uFill>
                  <a:noFill/>
                </a:uFill>
                <a:hlinkClick r:id="rId6"/>
              </a:rPr>
              <a:t>Catching Unexpected Exceptions</a:t>
            </a:r>
            <a:endParaRPr/>
          </a:p>
          <a:p>
            <a:pPr indent="-317500" lvl="1" marL="914400" marR="0" rtl="0" algn="l">
              <a:lnSpc>
                <a:spcPct val="115000"/>
              </a:lnSpc>
              <a:spcBef>
                <a:spcPts val="0"/>
              </a:spcBef>
              <a:spcAft>
                <a:spcPts val="0"/>
              </a:spcAft>
              <a:buSzPts val="1400"/>
              <a:buChar char="-"/>
            </a:pPr>
            <a:r>
              <a:rPr lang="vi">
                <a:uFill>
                  <a:noFill/>
                </a:uFill>
                <a:hlinkClick r:id="rId7"/>
              </a:rPr>
              <a:t>Mixing Production and Test Code</a:t>
            </a:r>
            <a:endParaRPr/>
          </a:p>
          <a:p>
            <a:pPr indent="-317500" lvl="1" marL="914400" marR="0" rtl="0" algn="l">
              <a:lnSpc>
                <a:spcPct val="115000"/>
              </a:lnSpc>
              <a:spcBef>
                <a:spcPts val="0"/>
              </a:spcBef>
              <a:spcAft>
                <a:spcPts val="0"/>
              </a:spcAft>
              <a:buSzPts val="1400"/>
              <a:buChar char="-"/>
            </a:pPr>
            <a:r>
              <a:rPr lang="vi">
                <a:uFill>
                  <a:noFill/>
                </a:uFill>
                <a:hlinkClick r:id="rId8"/>
              </a:rPr>
              <a:t>No Unit Tests</a:t>
            </a:r>
            <a:endParaRPr/>
          </a:p>
          <a:p>
            <a:pPr indent="-342900" lvl="0" marL="457200" marR="0" rtl="0" algn="l">
              <a:lnSpc>
                <a:spcPct val="115000"/>
              </a:lnSpc>
              <a:spcBef>
                <a:spcPts val="0"/>
              </a:spcBef>
              <a:spcAft>
                <a:spcPts val="0"/>
              </a:spcAft>
              <a:buSzPts val="1800"/>
              <a:buChar char="-"/>
            </a:pPr>
            <a:r>
              <a:rPr lang="vi"/>
              <a:t>Refer: </a:t>
            </a:r>
            <a:r>
              <a:rPr lang="vi" sz="900" u="sng">
                <a:solidFill>
                  <a:schemeClr val="hlink"/>
                </a:solidFill>
                <a:hlinkClick r:id="rId9"/>
              </a:rPr>
              <a:t>https://exubero.com/junit/anti-patterns/</a:t>
            </a:r>
            <a:r>
              <a:rPr lang="vi" sz="900"/>
              <a:t> </a:t>
            </a:r>
            <a:endParaRPr sz="900"/>
          </a:p>
          <a:p>
            <a:pPr indent="0" lvl="0" marL="457200" marR="0" rtl="0" algn="l">
              <a:lnSpc>
                <a:spcPct val="115000"/>
              </a:lnSpc>
              <a:spcBef>
                <a:spcPts val="1600"/>
              </a:spcBef>
              <a:spcAft>
                <a:spcPts val="1600"/>
              </a:spcAft>
              <a:buNone/>
            </a:pPr>
            <a:r>
              <a:t/>
            </a:r>
            <a:endParaRPr/>
          </a:p>
        </p:txBody>
      </p:sp>
      <p:sp>
        <p:nvSpPr>
          <p:cNvPr id="828" name="Google Shape;828;p130"/>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1"/>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21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setup, eclipse, cmd</a:t>
            </a:r>
            <a:endParaRPr/>
          </a:p>
        </p:txBody>
      </p:sp>
      <p:sp>
        <p:nvSpPr>
          <p:cNvPr id="121" name="Google Shape;121;p24"/>
          <p:cNvSpPr txBox="1"/>
          <p:nvPr>
            <p:ph idx="1" type="body"/>
          </p:nvPr>
        </p:nvSpPr>
        <p:spPr>
          <a:xfrm>
            <a:off x="311700" y="7836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Setup Eclipse</a:t>
            </a:r>
            <a:endParaRPr/>
          </a:p>
          <a:p>
            <a:pPr indent="-317500" lvl="1" marL="914400" rtl="0" algn="l">
              <a:spcBef>
                <a:spcPts val="0"/>
              </a:spcBef>
              <a:spcAft>
                <a:spcPts val="0"/>
              </a:spcAft>
              <a:buSzPts val="1400"/>
              <a:buChar char="-"/>
            </a:pPr>
            <a:r>
              <a:rPr lang="vi" u="sng">
                <a:solidFill>
                  <a:schemeClr val="hlink"/>
                </a:solidFill>
                <a:hlinkClick r:id="rId3"/>
              </a:rPr>
              <a:t>https://www.eclipse.org/downloads/packages/installer</a:t>
            </a:r>
            <a:r>
              <a:rPr lang="vi"/>
              <a:t> </a:t>
            </a:r>
            <a:endParaRPr/>
          </a:p>
          <a:p>
            <a:pPr indent="-342900" lvl="0" marL="457200" rtl="0" algn="l">
              <a:spcBef>
                <a:spcPts val="0"/>
              </a:spcBef>
              <a:spcAft>
                <a:spcPts val="0"/>
              </a:spcAft>
              <a:buSzPts val="1800"/>
              <a:buChar char="-"/>
            </a:pPr>
            <a:r>
              <a:rPr lang="vi"/>
              <a:t>Setup JUnit, EasyMockito, Spring library</a:t>
            </a:r>
            <a:endParaRPr/>
          </a:p>
          <a:p>
            <a:pPr indent="-317500" lvl="1" marL="914400" rtl="0" algn="l">
              <a:spcBef>
                <a:spcPts val="0"/>
              </a:spcBef>
              <a:spcAft>
                <a:spcPts val="0"/>
              </a:spcAft>
              <a:buSzPts val="1400"/>
              <a:buChar char="-"/>
            </a:pPr>
            <a:r>
              <a:rPr lang="vi"/>
              <a:t>JUnit 4.2, JUnit 5, EasyMock, Spring framework</a:t>
            </a:r>
            <a:endParaRPr/>
          </a:p>
          <a:p>
            <a:pPr indent="-342900" lvl="0" marL="457200" rtl="0" algn="l">
              <a:spcBef>
                <a:spcPts val="0"/>
              </a:spcBef>
              <a:spcAft>
                <a:spcPts val="0"/>
              </a:spcAft>
              <a:buSzPts val="1800"/>
              <a:buChar char="-"/>
            </a:pPr>
            <a:r>
              <a:rPr lang="vi"/>
              <a:t>Setup TestNG library</a:t>
            </a:r>
            <a:endParaRPr/>
          </a:p>
          <a:p>
            <a:pPr indent="-317500" lvl="1" marL="914400" rtl="0" algn="l">
              <a:spcBef>
                <a:spcPts val="0"/>
              </a:spcBef>
              <a:spcAft>
                <a:spcPts val="0"/>
              </a:spcAft>
              <a:buSzPts val="1400"/>
              <a:buChar char="-"/>
            </a:pPr>
            <a:r>
              <a:rPr lang="vi" u="sng">
                <a:solidFill>
                  <a:schemeClr val="hlink"/>
                </a:solidFill>
                <a:hlinkClick r:id="rId4"/>
              </a:rPr>
              <a:t>https://testng.org/doc/eclipse.html#eclipse-installation</a:t>
            </a:r>
            <a:r>
              <a:rPr lang="vi"/>
              <a:t> </a:t>
            </a:r>
            <a:endParaRPr/>
          </a:p>
          <a:p>
            <a:pPr indent="-342900" lvl="0" marL="457200" rtl="0" algn="l">
              <a:spcBef>
                <a:spcPts val="0"/>
              </a:spcBef>
              <a:spcAft>
                <a:spcPts val="0"/>
              </a:spcAft>
              <a:buSzPts val="1800"/>
              <a:buChar char="-"/>
            </a:pPr>
            <a:r>
              <a:rPr lang="vi"/>
              <a:t>Setup JProfiler</a:t>
            </a:r>
            <a:endParaRPr/>
          </a:p>
          <a:p>
            <a:pPr indent="-317500" lvl="1" marL="914400" rtl="0" algn="l">
              <a:spcBef>
                <a:spcPts val="0"/>
              </a:spcBef>
              <a:spcAft>
                <a:spcPts val="0"/>
              </a:spcAft>
              <a:buSzPts val="1400"/>
              <a:buChar char="-"/>
            </a:pPr>
            <a:r>
              <a:rPr lang="vi" u="sng">
                <a:solidFill>
                  <a:schemeClr val="hlink"/>
                </a:solidFill>
                <a:hlinkClick r:id="rId5"/>
              </a:rPr>
              <a:t>https://www.ej-technologies.com/download/jprofiler/files</a:t>
            </a:r>
            <a:r>
              <a:rPr lang="vi"/>
              <a:t> </a:t>
            </a:r>
            <a:endParaRPr/>
          </a:p>
          <a:p>
            <a:pPr indent="-342900" lvl="0" marL="457200" rtl="0" algn="l">
              <a:spcBef>
                <a:spcPts val="0"/>
              </a:spcBef>
              <a:spcAft>
                <a:spcPts val="0"/>
              </a:spcAft>
              <a:buSzPts val="1800"/>
              <a:buChar char="-"/>
            </a:pPr>
            <a:r>
              <a:rPr lang="vi"/>
              <a:t>Most reference:</a:t>
            </a:r>
            <a:endParaRPr/>
          </a:p>
          <a:p>
            <a:pPr indent="-298450" lvl="1" marL="914400" rtl="0" algn="l">
              <a:spcBef>
                <a:spcPts val="0"/>
              </a:spcBef>
              <a:spcAft>
                <a:spcPts val="0"/>
              </a:spcAft>
              <a:buSzPts val="1100"/>
              <a:buChar char="-"/>
            </a:pPr>
            <a:r>
              <a:rPr lang="vi" sz="1100" u="sng">
                <a:solidFill>
                  <a:schemeClr val="hlink"/>
                </a:solidFill>
                <a:hlinkClick r:id="rId6"/>
              </a:rPr>
              <a:t>https://junit.org/junit4/index.html</a:t>
            </a:r>
            <a:r>
              <a:rPr lang="vi" sz="1100"/>
              <a:t> (Junit 5: </a:t>
            </a:r>
            <a:r>
              <a:rPr lang="vi" sz="1100" u="sng">
                <a:solidFill>
                  <a:schemeClr val="hlink"/>
                </a:solidFill>
                <a:hlinkClick r:id="rId7"/>
              </a:rPr>
              <a:t>https://junit.org/junit5/docs/current/user-guide/#writing-tests</a:t>
            </a:r>
            <a:r>
              <a:rPr lang="vi" sz="1100"/>
              <a:t> )</a:t>
            </a:r>
            <a:endParaRPr sz="1100"/>
          </a:p>
          <a:p>
            <a:pPr indent="-298450" lvl="1" marL="914400" rtl="0" algn="l">
              <a:spcBef>
                <a:spcPts val="0"/>
              </a:spcBef>
              <a:spcAft>
                <a:spcPts val="0"/>
              </a:spcAft>
              <a:buSzPts val="1100"/>
              <a:buChar char="-"/>
            </a:pPr>
            <a:r>
              <a:rPr lang="vi" sz="1100" u="sng">
                <a:solidFill>
                  <a:schemeClr val="hlink"/>
                </a:solidFill>
                <a:hlinkClick r:id="rId8"/>
              </a:rPr>
              <a:t>https://www.manning.com/books/test-driven</a:t>
            </a:r>
            <a:r>
              <a:rPr lang="vi" sz="1100"/>
              <a:t> </a:t>
            </a:r>
            <a:endParaRPr sz="1100"/>
          </a:p>
          <a:p>
            <a:pPr indent="-298450" lvl="1" marL="914400" rtl="0" algn="l">
              <a:spcBef>
                <a:spcPts val="0"/>
              </a:spcBef>
              <a:spcAft>
                <a:spcPts val="0"/>
              </a:spcAft>
              <a:buSzPts val="1100"/>
              <a:buChar char="-"/>
            </a:pPr>
            <a:r>
              <a:rPr lang="vi" sz="1100" u="sng">
                <a:solidFill>
                  <a:schemeClr val="hlink"/>
                </a:solidFill>
                <a:hlinkClick r:id="rId9"/>
              </a:rPr>
              <a:t>https://www.wideskills.com/junit/junit-tests</a:t>
            </a:r>
            <a:r>
              <a:rPr lang="vi" sz="1100"/>
              <a:t> </a:t>
            </a:r>
            <a:endParaRPr sz="1100"/>
          </a:p>
          <a:p>
            <a:pPr indent="-317500" lvl="1" marL="914400" rtl="0" algn="l">
              <a:spcBef>
                <a:spcPts val="0"/>
              </a:spcBef>
              <a:spcAft>
                <a:spcPts val="0"/>
              </a:spcAft>
              <a:buSzPts val="1400"/>
              <a:buChar char="-"/>
            </a:pPr>
            <a:r>
              <a:rPr lang="vi" sz="1100" u="sng">
                <a:solidFill>
                  <a:schemeClr val="hlink"/>
                </a:solidFill>
                <a:hlinkClick r:id="rId10"/>
              </a:rPr>
              <a:t>https://www.codeproject.com/Articles/5772/Advanced-Unit-Test-Part-V-Unit-Test-Patterns</a:t>
            </a:r>
            <a:r>
              <a:rPr lang="vi"/>
              <a:t> </a:t>
            </a:r>
            <a:endParaRPr/>
          </a:p>
          <a:p>
            <a:pPr indent="-342900" lvl="0" marL="457200" rtl="0" algn="l">
              <a:spcBef>
                <a:spcPts val="0"/>
              </a:spcBef>
              <a:spcAft>
                <a:spcPts val="0"/>
              </a:spcAft>
              <a:buSzPts val="1800"/>
              <a:buChar char="-"/>
            </a:pPr>
            <a:r>
              <a:rPr lang="vi"/>
              <a:t>Import project to Eclipse</a:t>
            </a:r>
            <a:endParaRPr/>
          </a:p>
          <a:p>
            <a:pPr indent="-342900" lvl="0" marL="457200" rtl="0" algn="l">
              <a:spcBef>
                <a:spcPts val="0"/>
              </a:spcBef>
              <a:spcAft>
                <a:spcPts val="0"/>
              </a:spcAft>
              <a:buSzPts val="1800"/>
              <a:buChar char="-"/>
            </a:pPr>
            <a:r>
              <a:rPr lang="vi"/>
              <a:t>Add build path</a:t>
            </a:r>
            <a:endParaRPr/>
          </a:p>
        </p:txBody>
      </p:sp>
      <p:sp>
        <p:nvSpPr>
          <p:cNvPr id="122" name="Google Shape;122;p24"/>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2"/>
          <p:cNvSpPr txBox="1"/>
          <p:nvPr>
            <p:ph idx="1" type="body"/>
          </p:nvPr>
        </p:nvSpPr>
        <p:spPr>
          <a:xfrm>
            <a:off x="311700" y="512975"/>
            <a:ext cx="8520600" cy="405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vi" sz="2050">
                <a:solidFill>
                  <a:srgbClr val="383838"/>
                </a:solidFill>
                <a:highlight>
                  <a:srgbClr val="FFFFFF"/>
                </a:highlight>
                <a:latin typeface="Georgia"/>
                <a:ea typeface="Georgia"/>
                <a:cs typeface="Georgia"/>
                <a:sym typeface="Georgia"/>
              </a:rPr>
              <a:t>JUnit is designed to work best with a number of </a:t>
            </a:r>
            <a:r>
              <a:rPr i="1" lang="vi" sz="2050">
                <a:solidFill>
                  <a:srgbClr val="FF0000"/>
                </a:solidFill>
                <a:highlight>
                  <a:srgbClr val="FFFFFF"/>
                </a:highlight>
                <a:latin typeface="Georgia"/>
                <a:ea typeface="Georgia"/>
                <a:cs typeface="Georgia"/>
                <a:sym typeface="Georgia"/>
              </a:rPr>
              <a:t>small tests</a:t>
            </a:r>
            <a:r>
              <a:rPr i="1" lang="vi" sz="2050">
                <a:solidFill>
                  <a:srgbClr val="383838"/>
                </a:solidFill>
                <a:highlight>
                  <a:srgbClr val="FFFFFF"/>
                </a:highlight>
                <a:latin typeface="Georgia"/>
                <a:ea typeface="Georgia"/>
                <a:cs typeface="Georgia"/>
                <a:sym typeface="Georgia"/>
              </a:rPr>
              <a:t>. It executes each test within a separate instance of the test class. It reports failure on each test. Shared setup code is most natural when sharing between tests. This is a design decision that permeates JUnit, and when you decide to report multiple failures per test, you begin to </a:t>
            </a:r>
            <a:r>
              <a:rPr i="1" lang="vi" sz="2050">
                <a:solidFill>
                  <a:srgbClr val="FF0000"/>
                </a:solidFill>
                <a:highlight>
                  <a:srgbClr val="FFFFFF"/>
                </a:highlight>
                <a:latin typeface="Georgia"/>
                <a:ea typeface="Georgia"/>
                <a:cs typeface="Georgia"/>
                <a:sym typeface="Georgia"/>
              </a:rPr>
              <a:t>fight against</a:t>
            </a:r>
            <a:r>
              <a:rPr i="1" lang="vi" sz="2050">
                <a:solidFill>
                  <a:srgbClr val="383838"/>
                </a:solidFill>
                <a:highlight>
                  <a:srgbClr val="FFFFFF"/>
                </a:highlight>
                <a:latin typeface="Georgia"/>
                <a:ea typeface="Georgia"/>
                <a:cs typeface="Georgia"/>
                <a:sym typeface="Georgia"/>
              </a:rPr>
              <a:t> JUnit. This is not recommended.</a:t>
            </a:r>
            <a:endParaRPr sz="24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endParaRPr/>
          </a:p>
        </p:txBody>
      </p:sp>
      <p:sp>
        <p:nvSpPr>
          <p:cNvPr id="844" name="Google Shape;844;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 Automation keyword</a:t>
            </a:r>
            <a:endParaRPr/>
          </a:p>
          <a:p>
            <a:pPr indent="-317500" lvl="1" marL="914400" rtl="0" algn="l">
              <a:spcBef>
                <a:spcPts val="0"/>
              </a:spcBef>
              <a:spcAft>
                <a:spcPts val="0"/>
              </a:spcAft>
              <a:buSzPts val="1400"/>
              <a:buChar char="-"/>
            </a:pPr>
            <a:r>
              <a:rPr lang="vi"/>
              <a:t>Create keyword</a:t>
            </a:r>
            <a:endParaRPr/>
          </a:p>
          <a:p>
            <a:pPr indent="-317500" lvl="1" marL="914400" rtl="0" algn="l">
              <a:spcBef>
                <a:spcPts val="0"/>
              </a:spcBef>
              <a:spcAft>
                <a:spcPts val="0"/>
              </a:spcAft>
              <a:buSzPts val="1400"/>
              <a:buChar char="-"/>
            </a:pPr>
            <a:r>
              <a:rPr lang="vi"/>
              <a:t>Call keyword</a:t>
            </a:r>
            <a:endParaRPr/>
          </a:p>
          <a:p>
            <a:pPr indent="-317500" lvl="1" marL="914400" rtl="0" algn="l">
              <a:spcBef>
                <a:spcPts val="0"/>
              </a:spcBef>
              <a:spcAft>
                <a:spcPts val="0"/>
              </a:spcAft>
              <a:buSzPts val="1400"/>
              <a:buChar char="-"/>
            </a:pPr>
            <a:r>
              <a:rPr lang="vi"/>
              <a:t>Autorun</a:t>
            </a:r>
            <a:endParaRPr/>
          </a:p>
          <a:p>
            <a:pPr indent="-342900" lvl="0" marL="457200" rtl="0" algn="l">
              <a:spcBef>
                <a:spcPts val="0"/>
              </a:spcBef>
              <a:spcAft>
                <a:spcPts val="0"/>
              </a:spcAft>
              <a:buSzPts val="1800"/>
              <a:buChar char="-"/>
            </a:pPr>
            <a:r>
              <a:rPr lang="vi"/>
              <a:t>Mockito</a:t>
            </a:r>
            <a:endParaRPr/>
          </a:p>
          <a:p>
            <a:pPr indent="-317500" lvl="1" marL="914400" rtl="0" algn="l">
              <a:spcBef>
                <a:spcPts val="0"/>
              </a:spcBef>
              <a:spcAft>
                <a:spcPts val="0"/>
              </a:spcAft>
              <a:buSzPts val="1400"/>
              <a:buChar char="-"/>
            </a:pPr>
            <a:r>
              <a:rPr lang="vi"/>
              <a:t>Build mock function</a:t>
            </a:r>
            <a:endParaRPr/>
          </a:p>
          <a:p>
            <a:pPr indent="-317500" lvl="1" marL="914400" rtl="0" algn="l">
              <a:spcBef>
                <a:spcPts val="0"/>
              </a:spcBef>
              <a:spcAft>
                <a:spcPts val="0"/>
              </a:spcAft>
              <a:buSzPts val="1400"/>
              <a:buChar char="-"/>
            </a:pPr>
            <a:r>
              <a:rPr lang="vi"/>
              <a:t>Call mock</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45" name="Google Shape;845;p133"/>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4"/>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#6</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Mockito</a:t>
            </a:r>
            <a:endParaRPr/>
          </a:p>
        </p:txBody>
      </p:sp>
      <p:sp>
        <p:nvSpPr>
          <p:cNvPr id="856" name="Google Shape;856;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vi" sz="1200">
                <a:solidFill>
                  <a:schemeClr val="dk1"/>
                </a:solidFill>
              </a:rPr>
              <a:t>No Handwriting − No need to write mock objects on your own.</a:t>
            </a:r>
            <a:endParaRPr sz="1200">
              <a:solidFill>
                <a:schemeClr val="dk1"/>
              </a:solidFill>
            </a:endParaRPr>
          </a:p>
          <a:p>
            <a:pPr indent="-304800" lvl="0" marL="457200" rtl="0" algn="l">
              <a:spcBef>
                <a:spcPts val="0"/>
              </a:spcBef>
              <a:spcAft>
                <a:spcPts val="0"/>
              </a:spcAft>
              <a:buClr>
                <a:schemeClr val="dk1"/>
              </a:buClr>
              <a:buSzPts val="1200"/>
              <a:buChar char="●"/>
            </a:pPr>
            <a:r>
              <a:rPr lang="vi" sz="1200">
                <a:solidFill>
                  <a:schemeClr val="dk1"/>
                </a:solidFill>
              </a:rPr>
              <a:t>Refactoring Safe − Renaming interface method names or reordering parameters will not break the test code as Mocks are created at runtime.</a:t>
            </a:r>
            <a:endParaRPr sz="1200">
              <a:solidFill>
                <a:schemeClr val="dk1"/>
              </a:solidFill>
            </a:endParaRPr>
          </a:p>
          <a:p>
            <a:pPr indent="-304800" lvl="0" marL="457200" rtl="0" algn="l">
              <a:spcBef>
                <a:spcPts val="0"/>
              </a:spcBef>
              <a:spcAft>
                <a:spcPts val="0"/>
              </a:spcAft>
              <a:buClr>
                <a:schemeClr val="dk1"/>
              </a:buClr>
              <a:buSzPts val="1200"/>
              <a:buChar char="●"/>
            </a:pPr>
            <a:r>
              <a:rPr lang="vi" sz="1200">
                <a:solidFill>
                  <a:schemeClr val="dk1"/>
                </a:solidFill>
              </a:rPr>
              <a:t>Return value support − Supports return values.</a:t>
            </a:r>
            <a:endParaRPr sz="1200">
              <a:solidFill>
                <a:schemeClr val="dk1"/>
              </a:solidFill>
            </a:endParaRPr>
          </a:p>
          <a:p>
            <a:pPr indent="-304800" lvl="0" marL="457200" rtl="0" algn="l">
              <a:spcBef>
                <a:spcPts val="0"/>
              </a:spcBef>
              <a:spcAft>
                <a:spcPts val="0"/>
              </a:spcAft>
              <a:buClr>
                <a:schemeClr val="dk1"/>
              </a:buClr>
              <a:buSzPts val="1200"/>
              <a:buChar char="●"/>
            </a:pPr>
            <a:r>
              <a:rPr lang="vi" sz="1200">
                <a:solidFill>
                  <a:schemeClr val="dk1"/>
                </a:solidFill>
              </a:rPr>
              <a:t>Exception support − Supports exceptions.</a:t>
            </a:r>
            <a:endParaRPr sz="1200">
              <a:solidFill>
                <a:schemeClr val="dk1"/>
              </a:solidFill>
            </a:endParaRPr>
          </a:p>
          <a:p>
            <a:pPr indent="-304800" lvl="0" marL="457200" rtl="0" algn="l">
              <a:spcBef>
                <a:spcPts val="0"/>
              </a:spcBef>
              <a:spcAft>
                <a:spcPts val="0"/>
              </a:spcAft>
              <a:buClr>
                <a:schemeClr val="dk1"/>
              </a:buClr>
              <a:buSzPts val="1200"/>
              <a:buChar char="●"/>
            </a:pPr>
            <a:r>
              <a:rPr lang="vi" sz="1200">
                <a:solidFill>
                  <a:schemeClr val="dk1"/>
                </a:solidFill>
              </a:rPr>
              <a:t>Order check support − Supports check on order of method calls.</a:t>
            </a:r>
            <a:endParaRPr sz="1200">
              <a:solidFill>
                <a:schemeClr val="dk1"/>
              </a:solidFill>
            </a:endParaRPr>
          </a:p>
          <a:p>
            <a:pPr indent="-304800" lvl="0" marL="457200" rtl="0" algn="l">
              <a:spcBef>
                <a:spcPts val="0"/>
              </a:spcBef>
              <a:spcAft>
                <a:spcPts val="0"/>
              </a:spcAft>
              <a:buClr>
                <a:schemeClr val="dk1"/>
              </a:buClr>
              <a:buSzPts val="1200"/>
              <a:buChar char="●"/>
            </a:pPr>
            <a:r>
              <a:rPr lang="vi" sz="1200">
                <a:solidFill>
                  <a:schemeClr val="dk1"/>
                </a:solidFill>
              </a:rPr>
              <a:t>Annotation support − Supports creating mocks using annotation.</a:t>
            </a:r>
            <a:endParaRPr sz="1200">
              <a:solidFill>
                <a:schemeClr val="dk1"/>
              </a:solidFill>
            </a:endParaRPr>
          </a:p>
          <a:p>
            <a:pPr indent="0" lvl="0" marL="0" rtl="0" algn="l">
              <a:spcBef>
                <a:spcPts val="400"/>
              </a:spcBef>
              <a:spcAft>
                <a:spcPts val="16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Tổng kết khi làm automation procedures, keywords</a:t>
            </a:r>
            <a:endParaRPr/>
          </a:p>
        </p:txBody>
      </p:sp>
      <p:sp>
        <p:nvSpPr>
          <p:cNvPr id="862" name="Google Shape;862;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vi" sz="1200">
                <a:solidFill>
                  <a:schemeClr val="dk1"/>
                </a:solidFill>
                <a:highlight>
                  <a:srgbClr val="FFFFFF"/>
                </a:highlight>
              </a:rPr>
              <a:t>Fast − Automation runs test cases significantly faster than human resources.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vi" sz="1200">
                <a:solidFill>
                  <a:schemeClr val="dk1"/>
                </a:solidFill>
                <a:highlight>
                  <a:srgbClr val="FFFFFF"/>
                </a:highlight>
              </a:rPr>
              <a:t>Less investment in human resources − Test cases are executed by using automation tool so less tester are required in automation testing.</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vi" sz="1200">
                <a:solidFill>
                  <a:schemeClr val="dk1"/>
                </a:solidFill>
                <a:highlight>
                  <a:srgbClr val="FFFFFF"/>
                </a:highlight>
              </a:rPr>
              <a:t>More reliable − Automation tests perform precisely same operation each time they are run.</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vi" sz="1200">
                <a:solidFill>
                  <a:schemeClr val="dk1"/>
                </a:solidFill>
                <a:highlight>
                  <a:srgbClr val="FFFFFF"/>
                </a:highlight>
              </a:rPr>
              <a:t>Programmable − Testers can program sophisticated tests to bring out hidden information.</a:t>
            </a:r>
            <a:endParaRPr sz="1200">
              <a:solidFill>
                <a:schemeClr val="dk1"/>
              </a:solidFill>
              <a:highlight>
                <a:srgbClr val="FFFFFF"/>
              </a:highlight>
            </a:endParaRPr>
          </a:p>
          <a:p>
            <a:pPr indent="0" lvl="0" marL="0" rtl="0" algn="l">
              <a:spcBef>
                <a:spcPts val="400"/>
              </a:spcBef>
              <a:spcAft>
                <a:spcPts val="160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37"/>
          <p:cNvSpPr txBox="1"/>
          <p:nvPr>
            <p:ph type="title"/>
          </p:nvPr>
        </p:nvSpPr>
        <p:spPr>
          <a:xfrm>
            <a:off x="3850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Day 4</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endParaRPr/>
          </a:p>
        </p:txBody>
      </p:sp>
      <p:sp>
        <p:nvSpPr>
          <p:cNvPr id="873" name="Google Shape;873;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a:t>
            </a:r>
            <a:r>
              <a:rPr lang="vi"/>
              <a:t> UT Jprofiler với profiling</a:t>
            </a:r>
            <a:endParaRPr/>
          </a:p>
          <a:p>
            <a:pPr indent="-317500" lvl="1" marL="914400" rtl="0" algn="l">
              <a:spcBef>
                <a:spcPts val="0"/>
              </a:spcBef>
              <a:spcAft>
                <a:spcPts val="0"/>
              </a:spcAft>
              <a:buSzPts val="1400"/>
              <a:buChar char="-"/>
            </a:pPr>
            <a:r>
              <a:rPr lang="vi" sz="1800"/>
              <a:t>checking time execution, cpu, ram</a:t>
            </a:r>
            <a:endParaRPr sz="1800"/>
          </a:p>
          <a:p>
            <a:pPr indent="-298450" lvl="1" marL="914400" rtl="0" algn="l">
              <a:spcBef>
                <a:spcPts val="0"/>
              </a:spcBef>
              <a:spcAft>
                <a:spcPts val="0"/>
              </a:spcAft>
              <a:buClr>
                <a:srgbClr val="500050"/>
              </a:buClr>
              <a:buSzPts val="1100"/>
              <a:buChar char="-"/>
            </a:pPr>
            <a:r>
              <a:rPr lang="vi" sz="1800"/>
              <a:t>counting called, be-called</a:t>
            </a:r>
            <a:endParaRPr sz="1100">
              <a:solidFill>
                <a:srgbClr val="500050"/>
              </a:solidFill>
              <a:highlight>
                <a:srgbClr val="FFFFFF"/>
              </a:highlight>
            </a:endParaRPr>
          </a:p>
        </p:txBody>
      </p:sp>
      <p:sp>
        <p:nvSpPr>
          <p:cNvPr id="874" name="Google Shape;874;p138"/>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TestNG</a:t>
            </a:r>
            <a:endParaRPr/>
          </a:p>
        </p:txBody>
      </p:sp>
      <p:sp>
        <p:nvSpPr>
          <p:cNvPr id="880" name="Google Shape;880;p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 </a:t>
            </a:r>
            <a:r>
              <a:rPr lang="vi"/>
              <a:t>Build XML run</a:t>
            </a:r>
            <a:endParaRPr/>
          </a:p>
          <a:p>
            <a:pPr indent="-342900" lvl="0" marL="457200" rtl="0" algn="l">
              <a:spcBef>
                <a:spcPts val="0"/>
              </a:spcBef>
              <a:spcAft>
                <a:spcPts val="0"/>
              </a:spcAft>
              <a:buSzPts val="1800"/>
              <a:buChar char="-"/>
            </a:pPr>
            <a:r>
              <a:rPr lang="vi"/>
              <a:t>Practice: </a:t>
            </a:r>
            <a:r>
              <a:rPr lang="vi"/>
              <a:t>Run multithreads</a:t>
            </a:r>
            <a:endParaRPr/>
          </a:p>
        </p:txBody>
      </p:sp>
      <p:sp>
        <p:nvSpPr>
          <p:cNvPr id="881" name="Google Shape;881;p139"/>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0"/>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#7</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TestNG pros, cons</a:t>
            </a:r>
            <a:endParaRPr/>
          </a:p>
        </p:txBody>
      </p:sp>
      <p:sp>
        <p:nvSpPr>
          <p:cNvPr id="892" name="Google Shape;892;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JUnit</a:t>
            </a:r>
            <a:endParaRPr sz="1000">
              <a:solidFill>
                <a:srgbClr val="707070"/>
              </a:solidFill>
              <a:highlight>
                <a:srgbClr val="FFFFFF"/>
              </a:highlight>
            </a:endParaRPr>
          </a:p>
          <a:p>
            <a:pPr indent="0" lvl="0" marL="10160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JUnit is a simple framework to write repeatable tests. It is an instance of the xUnit architecture for unit testing frameworks.</a:t>
            </a:r>
            <a:endParaRPr sz="1000">
              <a:solidFill>
                <a:srgbClr val="707070"/>
              </a:solidFill>
              <a:highlight>
                <a:srgbClr val="FFFFFF"/>
              </a:highlight>
            </a:endParaRPr>
          </a:p>
          <a:p>
            <a:pPr indent="0" lvl="0" marL="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Cucumber</a:t>
            </a:r>
            <a:endParaRPr sz="1000">
              <a:solidFill>
                <a:srgbClr val="707070"/>
              </a:solidFill>
              <a:highlight>
                <a:srgbClr val="FFFFFF"/>
              </a:highlight>
            </a:endParaRPr>
          </a:p>
          <a:p>
            <a:pPr indent="0" lvl="0" marL="10160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Cucumber is a tool that supports Behaviour-Driven Development (BDD) - a software development process that aims to enhance software quality and reduce maintenance costs.</a:t>
            </a:r>
            <a:endParaRPr sz="1000">
              <a:solidFill>
                <a:srgbClr val="707070"/>
              </a:solidFill>
              <a:highlight>
                <a:srgbClr val="FFFFFF"/>
              </a:highlight>
            </a:endParaRPr>
          </a:p>
          <a:p>
            <a:pPr indent="0" lvl="0" marL="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Selenium</a:t>
            </a:r>
            <a:endParaRPr sz="1000">
              <a:solidFill>
                <a:srgbClr val="707070"/>
              </a:solidFill>
              <a:highlight>
                <a:srgbClr val="FFFFFF"/>
              </a:highlight>
            </a:endParaRPr>
          </a:p>
          <a:p>
            <a:pPr indent="0" lvl="0" marL="10160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Selenium automates browsers. That's it! What you do with that power is entirely up to you. Primarily, it is for automating web applications for testing purposes, but is certainly not limited to just that. Boring web-based administration tasks can (and should!) also be automated as well.</a:t>
            </a:r>
            <a:endParaRPr sz="1000">
              <a:solidFill>
                <a:srgbClr val="707070"/>
              </a:solidFill>
              <a:highlight>
                <a:srgbClr val="FFFFFF"/>
              </a:highlight>
            </a:endParaRPr>
          </a:p>
          <a:p>
            <a:pPr indent="0" lvl="0" marL="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Mockito</a:t>
            </a:r>
            <a:endParaRPr sz="1000">
              <a:solidFill>
                <a:srgbClr val="707070"/>
              </a:solidFill>
              <a:highlight>
                <a:srgbClr val="FFFFFF"/>
              </a:highlight>
            </a:endParaRPr>
          </a:p>
          <a:p>
            <a:pPr indent="0" lvl="0" marL="10160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It is a mocking framework that tastes really good. It lets you write beautiful tests with a clean &amp; simple API. It doesn’t give you hangover because the tests are very readable and they produce clean verification errors.</a:t>
            </a:r>
            <a:endParaRPr sz="1000">
              <a:solidFill>
                <a:srgbClr val="707070"/>
              </a:solidFill>
              <a:highlight>
                <a:srgbClr val="FFFFFF"/>
              </a:highlight>
            </a:endParaRPr>
          </a:p>
          <a:p>
            <a:pPr indent="0" lvl="0" marL="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NUnit</a:t>
            </a:r>
            <a:endParaRPr sz="1000">
              <a:solidFill>
                <a:srgbClr val="707070"/>
              </a:solidFill>
              <a:highlight>
                <a:srgbClr val="FFFFFF"/>
              </a:highlight>
            </a:endParaRPr>
          </a:p>
          <a:p>
            <a:pPr indent="0" lvl="0" marL="101600" rtl="0" algn="l">
              <a:lnSpc>
                <a:spcPct val="165000"/>
              </a:lnSpc>
              <a:spcBef>
                <a:spcPts val="0"/>
              </a:spcBef>
              <a:spcAft>
                <a:spcPts val="0"/>
              </a:spcAft>
              <a:buClr>
                <a:schemeClr val="dk1"/>
              </a:buClr>
              <a:buSzPts val="1100"/>
              <a:buFont typeface="Arial"/>
              <a:buNone/>
            </a:pPr>
            <a:r>
              <a:rPr lang="vi" sz="1000">
                <a:solidFill>
                  <a:srgbClr val="707070"/>
                </a:solidFill>
                <a:highlight>
                  <a:srgbClr val="FFFFFF"/>
                </a:highlight>
              </a:rPr>
              <a:t>An evolving, open source framework designed for writing and running tests in Microsoft .NET programming languages.It is an aspect of test-driven development , which is part of a larger software design paradigm known as Extreme Programming</a:t>
            </a:r>
            <a:endParaRPr sz="1000">
              <a:solidFill>
                <a:srgbClr val="707070"/>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Scope</a:t>
            </a:r>
            <a:endParaRPr/>
          </a:p>
        </p:txBody>
      </p:sp>
      <p:sp>
        <p:nvSpPr>
          <p:cNvPr id="128" name="Google Shape;12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5"/>
          <p:cNvPicPr preferRelativeResize="0"/>
          <p:nvPr/>
        </p:nvPicPr>
        <p:blipFill>
          <a:blip r:embed="rId3">
            <a:alphaModFix/>
          </a:blip>
          <a:stretch>
            <a:fillRect/>
          </a:stretch>
        </p:blipFill>
        <p:spPr>
          <a:xfrm>
            <a:off x="1682888" y="0"/>
            <a:ext cx="7461125"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9" name="Google Shape;899;p142"/>
          <p:cNvPicPr preferRelativeResize="0"/>
          <p:nvPr/>
        </p:nvPicPr>
        <p:blipFill>
          <a:blip r:embed="rId3">
            <a:alphaModFix/>
          </a:blip>
          <a:stretch>
            <a:fillRect/>
          </a:stretch>
        </p:blipFill>
        <p:spPr>
          <a:xfrm>
            <a:off x="311708" y="445033"/>
            <a:ext cx="8582250" cy="35693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Vs JUnit</a:t>
            </a:r>
            <a:endParaRPr/>
          </a:p>
        </p:txBody>
      </p:sp>
      <p:sp>
        <p:nvSpPr>
          <p:cNvPr id="905" name="Google Shape;905;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Support for parameters.</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Supports dependent methods testing.</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Test configuration flexible.</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Supports powerful execution model.</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Embeds BeanShell for further flexibility.</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TestNG has a more elegant way of handling parameterized tests with the data-provider concept.</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For the same test class TestNG support for multiple instances.</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Extendibility of using different Tools and plug-ins like Eclipse, Maven, IDEA etc.</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Default JDK functions for runtime and logging (no dependencies).</a:t>
            </a:r>
            <a:endParaRPr sz="1150">
              <a:solidFill>
                <a:srgbClr val="282829"/>
              </a:solidFill>
              <a:highlight>
                <a:srgbClr val="FFFFFF"/>
              </a:highlight>
              <a:latin typeface="Roboto"/>
              <a:ea typeface="Roboto"/>
              <a:cs typeface="Roboto"/>
              <a:sym typeface="Roboto"/>
            </a:endParaRPr>
          </a:p>
          <a:p>
            <a:pPr indent="-301625" lvl="0" marL="457200" marR="279400" rtl="0" algn="l">
              <a:spcBef>
                <a:spcPts val="0"/>
              </a:spcBef>
              <a:spcAft>
                <a:spcPts val="0"/>
              </a:spcAft>
              <a:buClr>
                <a:srgbClr val="282829"/>
              </a:buClr>
              <a:buSzPts val="1150"/>
              <a:buFont typeface="Roboto"/>
              <a:buChar char="●"/>
            </a:pPr>
            <a:r>
              <a:rPr lang="vi" sz="1150">
                <a:solidFill>
                  <a:srgbClr val="282829"/>
                </a:solidFill>
                <a:highlight>
                  <a:srgbClr val="FFFFFF"/>
                </a:highlight>
                <a:latin typeface="Roboto"/>
                <a:ea typeface="Roboto"/>
                <a:cs typeface="Roboto"/>
                <a:sym typeface="Roboto"/>
              </a:rPr>
              <a:t>Supported different Annotations like @BeforeSuite, @AfterSuite, @BeforeClass, @AfterClass, @BeforeTest, @AfterTest, @BeforeGroups, @AfterGroups, @BeforeMethod, @AfterMethod, @DataProvider, @Factory, @Listeners, @Parameters, @Test.</a:t>
            </a:r>
            <a:endParaRPr sz="1150">
              <a:solidFill>
                <a:srgbClr val="282829"/>
              </a:solidFill>
              <a:highlight>
                <a:srgbClr val="FFFFFF"/>
              </a:highlight>
              <a:latin typeface="Roboto"/>
              <a:ea typeface="Roboto"/>
              <a:cs typeface="Roboto"/>
              <a:sym typeface="Roboto"/>
            </a:endParaRPr>
          </a:p>
          <a:p>
            <a:pPr indent="0" lvl="0" marL="0" rtl="0" algn="l">
              <a:spcBef>
                <a:spcPts val="2200"/>
              </a:spcBef>
              <a:spcAft>
                <a:spcPts val="16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44"/>
          <p:cNvSpPr txBox="1"/>
          <p:nvPr>
            <p:ph type="title"/>
          </p:nvPr>
        </p:nvSpPr>
        <p:spPr>
          <a:xfrm>
            <a:off x="3850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END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setup, eclipse, cmd</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What function?</a:t>
            </a:r>
            <a:endParaRPr/>
          </a:p>
          <a:p>
            <a:pPr indent="-342900" lvl="0" marL="457200" rtl="0" algn="l">
              <a:spcBef>
                <a:spcPts val="0"/>
              </a:spcBef>
              <a:spcAft>
                <a:spcPts val="0"/>
              </a:spcAft>
              <a:buSzPts val="1800"/>
              <a:buChar char="-"/>
            </a:pPr>
            <a:r>
              <a:rPr lang="vi"/>
              <a:t>What to test?</a:t>
            </a:r>
            <a:endParaRPr/>
          </a:p>
          <a:p>
            <a:pPr indent="-342900" lvl="0" marL="457200" rtl="0" algn="l">
              <a:spcBef>
                <a:spcPts val="0"/>
              </a:spcBef>
              <a:spcAft>
                <a:spcPts val="0"/>
              </a:spcAft>
              <a:buSzPts val="1800"/>
              <a:buChar char="-"/>
            </a:pPr>
            <a:r>
              <a:rPr lang="vi"/>
              <a:t>How?</a:t>
            </a:r>
            <a:endParaRPr/>
          </a:p>
          <a:p>
            <a:pPr indent="-342900" lvl="0" marL="457200" rtl="0" algn="l">
              <a:spcBef>
                <a:spcPts val="0"/>
              </a:spcBef>
              <a:spcAft>
                <a:spcPts val="0"/>
              </a:spcAft>
              <a:buSzPts val="1800"/>
              <a:buChar char="-"/>
            </a:pPr>
            <a:r>
              <a:rPr lang="vi"/>
              <a:t>Practice: annotations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6" name="Google Shape;136;p26"/>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UnitTest Process</a:t>
            </a:r>
            <a:endParaRPr/>
          </a:p>
        </p:txBody>
      </p:sp>
      <p:sp>
        <p:nvSpPr>
          <p:cNvPr id="147" name="Google Shape;14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8"/>
          <p:cNvPicPr preferRelativeResize="0"/>
          <p:nvPr/>
        </p:nvPicPr>
        <p:blipFill>
          <a:blip r:embed="rId3">
            <a:alphaModFix/>
          </a:blip>
          <a:stretch>
            <a:fillRect/>
          </a:stretch>
        </p:blipFill>
        <p:spPr>
          <a:xfrm>
            <a:off x="716525" y="1051073"/>
            <a:ext cx="7082124" cy="4001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4 pillars for good unittest</a:t>
            </a:r>
            <a:endParaRPr/>
          </a:p>
        </p:txBody>
      </p:sp>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Protection against regressions</a:t>
            </a:r>
            <a:endParaRPr/>
          </a:p>
          <a:p>
            <a:pPr indent="-317500" lvl="1" marL="914400" rtl="0" algn="l">
              <a:spcBef>
                <a:spcPts val="0"/>
              </a:spcBef>
              <a:spcAft>
                <a:spcPts val="0"/>
              </a:spcAft>
              <a:buSzPts val="1400"/>
              <a:buChar char="○"/>
            </a:pPr>
            <a:r>
              <a:rPr lang="vi"/>
              <a:t>To maximize the metric of protection against regressions, the test needs</a:t>
            </a:r>
            <a:endParaRPr/>
          </a:p>
          <a:p>
            <a:pPr indent="-317500" lvl="1" marL="914400" rtl="0" algn="l">
              <a:spcBef>
                <a:spcPts val="0"/>
              </a:spcBef>
              <a:spcAft>
                <a:spcPts val="0"/>
              </a:spcAft>
              <a:buSzPts val="1400"/>
              <a:buChar char="○"/>
            </a:pPr>
            <a:r>
              <a:rPr lang="vi"/>
              <a:t>to aim at exercising as much code as possible.</a:t>
            </a:r>
            <a:endParaRPr/>
          </a:p>
          <a:p>
            <a:pPr indent="-342900" lvl="0" marL="457200" rtl="0" algn="l">
              <a:spcBef>
                <a:spcPts val="0"/>
              </a:spcBef>
              <a:spcAft>
                <a:spcPts val="0"/>
              </a:spcAft>
              <a:buSzPts val="1800"/>
              <a:buChar char="●"/>
            </a:pPr>
            <a:r>
              <a:rPr lang="vi"/>
              <a:t>Resistance to refactoring</a:t>
            </a:r>
            <a:endParaRPr/>
          </a:p>
          <a:p>
            <a:pPr indent="-317500" lvl="1" marL="914400" rtl="0" algn="l">
              <a:spcBef>
                <a:spcPts val="0"/>
              </a:spcBef>
              <a:spcAft>
                <a:spcPts val="0"/>
              </a:spcAft>
              <a:buSzPts val="1400"/>
              <a:buChar char="○"/>
            </a:pPr>
            <a:r>
              <a:rPr lang="vi"/>
              <a:t>Tests provide an early warning when you break existing functionality</a:t>
            </a:r>
            <a:endParaRPr/>
          </a:p>
          <a:p>
            <a:pPr indent="-317500" lvl="1" marL="914400" rtl="0" algn="l">
              <a:spcBef>
                <a:spcPts val="0"/>
              </a:spcBef>
              <a:spcAft>
                <a:spcPts val="0"/>
              </a:spcAft>
              <a:buSzPts val="1400"/>
              <a:buChar char="○"/>
            </a:pPr>
            <a:r>
              <a:rPr lang="vi"/>
              <a:t>You become confident that your code changes won’t lead to regressions</a:t>
            </a:r>
            <a:endParaRPr/>
          </a:p>
          <a:p>
            <a:pPr indent="-342900" lvl="0" marL="457200" rtl="0" algn="l">
              <a:spcBef>
                <a:spcPts val="0"/>
              </a:spcBef>
              <a:spcAft>
                <a:spcPts val="0"/>
              </a:spcAft>
              <a:buSzPts val="1800"/>
              <a:buChar char="●"/>
            </a:pPr>
            <a:r>
              <a:rPr lang="vi"/>
              <a:t>Fast feedback</a:t>
            </a:r>
            <a:endParaRPr/>
          </a:p>
          <a:p>
            <a:pPr indent="-317500" lvl="1" marL="914400" rtl="0" algn="l">
              <a:spcBef>
                <a:spcPts val="0"/>
              </a:spcBef>
              <a:spcAft>
                <a:spcPts val="0"/>
              </a:spcAft>
              <a:buSzPts val="1400"/>
              <a:buChar char="○"/>
            </a:pPr>
            <a:r>
              <a:rPr lang="vi"/>
              <a:t>How hard it is to understand the test</a:t>
            </a:r>
            <a:endParaRPr/>
          </a:p>
          <a:p>
            <a:pPr indent="-317500" lvl="1" marL="914400" rtl="0" algn="l">
              <a:spcBef>
                <a:spcPts val="0"/>
              </a:spcBef>
              <a:spcAft>
                <a:spcPts val="0"/>
              </a:spcAft>
              <a:buSzPts val="1400"/>
              <a:buChar char="○"/>
            </a:pPr>
            <a:r>
              <a:rPr lang="vi"/>
              <a:t>How hard it is to run the test</a:t>
            </a:r>
            <a:endParaRPr/>
          </a:p>
          <a:p>
            <a:pPr indent="-342900" lvl="0" marL="457200" rtl="0" algn="l">
              <a:spcBef>
                <a:spcPts val="0"/>
              </a:spcBef>
              <a:spcAft>
                <a:spcPts val="0"/>
              </a:spcAft>
              <a:buSzPts val="1800"/>
              <a:buChar char="●"/>
            </a:pPr>
            <a:r>
              <a:rPr lang="vi"/>
              <a:t>Maintainability</a:t>
            </a:r>
            <a:endParaRPr/>
          </a:p>
          <a:p>
            <a:pPr indent="-317500" lvl="1" marL="914400" rtl="0" algn="l">
              <a:spcBef>
                <a:spcPts val="0"/>
              </a:spcBef>
              <a:spcAft>
                <a:spcPts val="0"/>
              </a:spcAft>
              <a:buSzPts val="1400"/>
              <a:buChar char="○"/>
            </a:pPr>
            <a:r>
              <a:rPr lang="vi"/>
              <a:t>Num of reused testcase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30"/>
          <p:cNvPicPr preferRelativeResize="0"/>
          <p:nvPr/>
        </p:nvPicPr>
        <p:blipFill>
          <a:blip r:embed="rId3">
            <a:alphaModFix/>
          </a:blip>
          <a:stretch>
            <a:fillRect/>
          </a:stretch>
        </p:blipFill>
        <p:spPr>
          <a:xfrm>
            <a:off x="0" y="128221"/>
            <a:ext cx="9143999" cy="48870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31"/>
          <p:cNvPicPr preferRelativeResize="0"/>
          <p:nvPr/>
        </p:nvPicPr>
        <p:blipFill>
          <a:blip r:embed="rId3">
            <a:alphaModFix/>
          </a:blip>
          <a:stretch>
            <a:fillRect/>
          </a:stretch>
        </p:blipFill>
        <p:spPr>
          <a:xfrm>
            <a:off x="0" y="367030"/>
            <a:ext cx="9144000" cy="4409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rgbClr val="000000"/>
                </a:solidFill>
              </a:rPr>
              <a:t>Day 1</a:t>
            </a:r>
            <a:endParaRPr>
              <a:solidFill>
                <a:srgbClr val="000000"/>
              </a:solidFill>
            </a:endParaRPr>
          </a:p>
          <a:p>
            <a:pPr indent="0" lvl="0" marL="0" rtl="0" algn="l">
              <a:spcBef>
                <a:spcPts val="1600"/>
              </a:spcBef>
              <a:spcAft>
                <a:spcPts val="0"/>
              </a:spcAft>
              <a:buNone/>
            </a:pPr>
            <a:r>
              <a:rPr lang="vi" sz="1100">
                <a:solidFill>
                  <a:srgbClr val="000000"/>
                </a:solidFill>
              </a:rPr>
              <a:t>Basic UnitTesting, JUnit, setup, </a:t>
            </a:r>
            <a:r>
              <a:rPr lang="vi" sz="1100">
                <a:solidFill>
                  <a:srgbClr val="000000"/>
                </a:solidFill>
                <a:highlight>
                  <a:srgbClr val="FFFFFF"/>
                </a:highlight>
              </a:rPr>
              <a:t>annotation, assert, execution order</a:t>
            </a:r>
            <a:endParaRPr sz="1100">
              <a:solidFill>
                <a:srgbClr val="000000"/>
              </a:solidFill>
            </a:endParaRPr>
          </a:p>
          <a:p>
            <a:pPr indent="0" lvl="0" marL="0" rtl="0" algn="l">
              <a:spcBef>
                <a:spcPts val="1600"/>
              </a:spcBef>
              <a:spcAft>
                <a:spcPts val="0"/>
              </a:spcAft>
              <a:buNone/>
            </a:pPr>
            <a:r>
              <a:rPr lang="vi">
                <a:solidFill>
                  <a:srgbClr val="000000"/>
                </a:solidFill>
              </a:rPr>
              <a:t>Day 2</a:t>
            </a:r>
            <a:endParaRPr>
              <a:solidFill>
                <a:srgbClr val="000000"/>
              </a:solidFill>
            </a:endParaRPr>
          </a:p>
          <a:p>
            <a:pPr indent="0" lvl="0" marL="0" rtl="0" algn="l">
              <a:spcBef>
                <a:spcPts val="1600"/>
              </a:spcBef>
              <a:spcAft>
                <a:spcPts val="0"/>
              </a:spcAft>
              <a:buClr>
                <a:schemeClr val="dk1"/>
              </a:buClr>
              <a:buSzPts val="1100"/>
              <a:buFont typeface="Arial"/>
              <a:buNone/>
            </a:pPr>
            <a:r>
              <a:rPr lang="vi" sz="1100">
                <a:solidFill>
                  <a:srgbClr val="000000"/>
                </a:solidFill>
              </a:rPr>
              <a:t>Junit </a:t>
            </a:r>
            <a:r>
              <a:rPr lang="vi" sz="1100">
                <a:solidFill>
                  <a:srgbClr val="000000"/>
                </a:solidFill>
              </a:rPr>
              <a:t>Testing, </a:t>
            </a:r>
            <a:r>
              <a:rPr lang="vi" sz="1100">
                <a:solidFill>
                  <a:srgbClr val="000000"/>
                </a:solidFill>
                <a:highlight>
                  <a:srgbClr val="FFFFFF"/>
                </a:highlight>
              </a:rPr>
              <a:t>parameters, procedures, rules, categories. TDD, DTDD, ATDD</a:t>
            </a:r>
            <a:endParaRPr sz="1100">
              <a:solidFill>
                <a:srgbClr val="000000"/>
              </a:solidFill>
            </a:endParaRPr>
          </a:p>
          <a:p>
            <a:pPr indent="0" lvl="0" marL="0" rtl="0" algn="l">
              <a:spcBef>
                <a:spcPts val="1600"/>
              </a:spcBef>
              <a:spcAft>
                <a:spcPts val="0"/>
              </a:spcAft>
              <a:buNone/>
            </a:pPr>
            <a:r>
              <a:rPr lang="vi">
                <a:solidFill>
                  <a:srgbClr val="000000"/>
                </a:solidFill>
              </a:rPr>
              <a:t>Day 3</a:t>
            </a:r>
            <a:endParaRPr>
              <a:solidFill>
                <a:srgbClr val="000000"/>
              </a:solidFill>
            </a:endParaRPr>
          </a:p>
          <a:p>
            <a:pPr indent="0" lvl="0" marL="0" rtl="0" algn="l">
              <a:spcBef>
                <a:spcPts val="1600"/>
              </a:spcBef>
              <a:spcAft>
                <a:spcPts val="0"/>
              </a:spcAft>
              <a:buClr>
                <a:schemeClr val="dk1"/>
              </a:buClr>
              <a:buSzPts val="1100"/>
              <a:buFont typeface="Arial"/>
              <a:buNone/>
            </a:pPr>
            <a:r>
              <a:rPr lang="vi" sz="1100">
                <a:solidFill>
                  <a:srgbClr val="000000"/>
                </a:solidFill>
              </a:rPr>
              <a:t>Junit Testing, </a:t>
            </a:r>
            <a:r>
              <a:rPr lang="vi" sz="1100">
                <a:solidFill>
                  <a:srgbClr val="000000"/>
                </a:solidFill>
                <a:highlight>
                  <a:srgbClr val="FFFFFF"/>
                </a:highlight>
              </a:rPr>
              <a:t>refactoring, anti-patterns, automation keyword. Mockito</a:t>
            </a:r>
            <a:endParaRPr sz="1100">
              <a:solidFill>
                <a:srgbClr val="000000"/>
              </a:solidFill>
            </a:endParaRPr>
          </a:p>
          <a:p>
            <a:pPr indent="0" lvl="0" marL="0" rtl="0" algn="l">
              <a:spcBef>
                <a:spcPts val="1600"/>
              </a:spcBef>
              <a:spcAft>
                <a:spcPts val="0"/>
              </a:spcAft>
              <a:buNone/>
            </a:pPr>
            <a:r>
              <a:rPr lang="vi">
                <a:solidFill>
                  <a:srgbClr val="000000"/>
                </a:solidFill>
              </a:rPr>
              <a:t>Day 4</a:t>
            </a:r>
            <a:endParaRPr>
              <a:solidFill>
                <a:srgbClr val="000000"/>
              </a:solidFill>
            </a:endParaRPr>
          </a:p>
          <a:p>
            <a:pPr indent="0" lvl="0" marL="0" rtl="0" algn="l">
              <a:spcBef>
                <a:spcPts val="1600"/>
              </a:spcBef>
              <a:spcAft>
                <a:spcPts val="0"/>
              </a:spcAft>
              <a:buClr>
                <a:schemeClr val="dk1"/>
              </a:buClr>
              <a:buSzPts val="1100"/>
              <a:buFont typeface="Arial"/>
              <a:buNone/>
            </a:pPr>
            <a:r>
              <a:rPr lang="vi" sz="1100">
                <a:solidFill>
                  <a:srgbClr val="000000"/>
                </a:solidFill>
                <a:highlight>
                  <a:srgbClr val="FFFFFF"/>
                </a:highlight>
              </a:rPr>
              <a:t>Jprofiler</a:t>
            </a:r>
            <a:r>
              <a:rPr lang="vi" sz="1100">
                <a:solidFill>
                  <a:srgbClr val="000000"/>
                </a:solidFill>
              </a:rPr>
              <a:t> UnitTesting: check mem, cpu. </a:t>
            </a:r>
            <a:r>
              <a:rPr lang="vi" sz="1100">
                <a:solidFill>
                  <a:srgbClr val="000000"/>
                </a:solidFill>
                <a:highlight>
                  <a:srgbClr val="FFFFFF"/>
                </a:highlight>
              </a:rPr>
              <a:t>Counting called, be-called. End course exam.</a:t>
            </a:r>
            <a:endParaRPr sz="1100">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 pyramid</a:t>
            </a:r>
            <a:endParaRPr/>
          </a:p>
        </p:txBody>
      </p:sp>
      <p:sp>
        <p:nvSpPr>
          <p:cNvPr id="174" name="Google Shape;17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2"/>
          <p:cNvPicPr preferRelativeResize="0"/>
          <p:nvPr/>
        </p:nvPicPr>
        <p:blipFill>
          <a:blip r:embed="rId3">
            <a:alphaModFix/>
          </a:blip>
          <a:stretch>
            <a:fillRect/>
          </a:stretch>
        </p:blipFill>
        <p:spPr>
          <a:xfrm>
            <a:off x="3701636" y="0"/>
            <a:ext cx="5383179"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3"/>
          <p:cNvPicPr preferRelativeResize="0"/>
          <p:nvPr/>
        </p:nvPicPr>
        <p:blipFill>
          <a:blip r:embed="rId3">
            <a:alphaModFix/>
          </a:blip>
          <a:stretch>
            <a:fillRect/>
          </a:stretch>
        </p:blipFill>
        <p:spPr>
          <a:xfrm>
            <a:off x="0" y="159933"/>
            <a:ext cx="9143999" cy="48236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4"/>
          <p:cNvPicPr preferRelativeResize="0"/>
          <p:nvPr/>
        </p:nvPicPr>
        <p:blipFill>
          <a:blip r:embed="rId3">
            <a:alphaModFix/>
          </a:blip>
          <a:stretch>
            <a:fillRect/>
          </a:stretch>
        </p:blipFill>
        <p:spPr>
          <a:xfrm>
            <a:off x="221456" y="0"/>
            <a:ext cx="8701089"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Common</a:t>
            </a:r>
            <a:r>
              <a:rPr lang="vi"/>
              <a:t> </a:t>
            </a:r>
            <a:endParaRPr/>
          </a:p>
          <a:p>
            <a:pPr indent="0" lvl="0" marL="0" rtl="0" algn="l">
              <a:spcBef>
                <a:spcPts val="0"/>
              </a:spcBef>
              <a:spcAft>
                <a:spcPts val="0"/>
              </a:spcAft>
              <a:buNone/>
            </a:pPr>
            <a:r>
              <a:rPr lang="vi"/>
              <a:t>practices</a:t>
            </a:r>
            <a:endParaRPr/>
          </a:p>
        </p:txBody>
      </p:sp>
      <p:pic>
        <p:nvPicPr>
          <p:cNvPr id="195" name="Google Shape;195;p35"/>
          <p:cNvPicPr preferRelativeResize="0"/>
          <p:nvPr/>
        </p:nvPicPr>
        <p:blipFill>
          <a:blip r:embed="rId3">
            <a:alphaModFix/>
          </a:blip>
          <a:stretch>
            <a:fillRect/>
          </a:stretch>
        </p:blipFill>
        <p:spPr>
          <a:xfrm>
            <a:off x="1845475" y="51300"/>
            <a:ext cx="6721201" cy="504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r>
              <a:rPr lang="vi"/>
              <a:t> best practices</a:t>
            </a:r>
            <a:endParaRPr/>
          </a:p>
        </p:txBody>
      </p:sp>
      <p:sp>
        <p:nvSpPr>
          <p:cNvPr id="201" name="Google Shape;20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vi" sz="1200">
                <a:solidFill>
                  <a:srgbClr val="000000"/>
                </a:solidFill>
              </a:rPr>
              <a:t>Naming Conventions</a:t>
            </a:r>
            <a:endParaRPr sz="1200">
              <a:solidFill>
                <a:srgbClr val="000000"/>
              </a:solidFill>
            </a:endParaRPr>
          </a:p>
          <a:p>
            <a:pPr indent="-304800" lvl="0" marL="457200" rtl="0" algn="l">
              <a:spcBef>
                <a:spcPts val="0"/>
              </a:spcBef>
              <a:spcAft>
                <a:spcPts val="0"/>
              </a:spcAft>
              <a:buClr>
                <a:srgbClr val="000000"/>
              </a:buClr>
              <a:buSzPts val="1200"/>
              <a:buChar char="●"/>
            </a:pPr>
            <a:r>
              <a:rPr lang="vi" sz="1200">
                <a:solidFill>
                  <a:srgbClr val="000000"/>
                </a:solidFill>
              </a:rPr>
              <a:t>Processes</a:t>
            </a:r>
            <a:endParaRPr sz="1200">
              <a:solidFill>
                <a:srgbClr val="000000"/>
              </a:solidFill>
            </a:endParaRPr>
          </a:p>
          <a:p>
            <a:pPr indent="-304800" lvl="0" marL="457200" rtl="0" algn="l">
              <a:spcBef>
                <a:spcPts val="0"/>
              </a:spcBef>
              <a:spcAft>
                <a:spcPts val="0"/>
              </a:spcAft>
              <a:buClr>
                <a:srgbClr val="000000"/>
              </a:buClr>
              <a:buSzPts val="1200"/>
              <a:buChar char="●"/>
            </a:pPr>
            <a:r>
              <a:rPr lang="vi" sz="1200">
                <a:solidFill>
                  <a:srgbClr val="000000"/>
                </a:solidFill>
              </a:rPr>
              <a:t>Development practices</a:t>
            </a:r>
            <a:endParaRPr sz="1200">
              <a:solidFill>
                <a:srgbClr val="000000"/>
              </a:solidFill>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Pass/Fail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Arrange, Act, Assert</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Data Transaction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Collection Management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Performance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Process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Simulation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Multithreading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Stress-Test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Presentation Layer Patterns</a:t>
            </a:r>
            <a:endParaRPr sz="1200">
              <a:solidFill>
                <a:srgbClr val="000000"/>
              </a:solidFill>
            </a:endParaRPr>
          </a:p>
        </p:txBody>
      </p:sp>
      <p:pic>
        <p:nvPicPr>
          <p:cNvPr id="202" name="Google Shape;202;p36"/>
          <p:cNvPicPr preferRelativeResize="0"/>
          <p:nvPr/>
        </p:nvPicPr>
        <p:blipFill>
          <a:blip r:embed="rId3">
            <a:alphaModFix/>
          </a:blip>
          <a:stretch>
            <a:fillRect/>
          </a:stretch>
        </p:blipFill>
        <p:spPr>
          <a:xfrm>
            <a:off x="4044150" y="1275550"/>
            <a:ext cx="4244900" cy="317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311700" y="529250"/>
            <a:ext cx="8520600" cy="40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 </a:t>
            </a:r>
            <a:r>
              <a:rPr i="1" lang="vi">
                <a:solidFill>
                  <a:srgbClr val="FF0000"/>
                </a:solidFill>
              </a:rPr>
              <a:t>unit test</a:t>
            </a:r>
            <a:r>
              <a:rPr lang="vi"/>
              <a:t> is a piece of a code (usually a method) that </a:t>
            </a:r>
            <a:r>
              <a:rPr i="1" lang="vi">
                <a:solidFill>
                  <a:srgbClr val="FF0000"/>
                </a:solidFill>
              </a:rPr>
              <a:t>invokes another piece of code</a:t>
            </a:r>
            <a:r>
              <a:rPr lang="vi"/>
              <a:t> and checks the </a:t>
            </a:r>
            <a:r>
              <a:rPr i="1" lang="vi">
                <a:solidFill>
                  <a:srgbClr val="FF0000"/>
                </a:solidFill>
              </a:rPr>
              <a:t>correctness</a:t>
            </a:r>
            <a:r>
              <a:rPr lang="vi"/>
              <a:t> of some assumptions afterward</a:t>
            </a:r>
            <a:endParaRPr/>
          </a:p>
          <a:p>
            <a:pPr indent="0" lvl="0" marL="0" rtl="0" algn="l">
              <a:spcBef>
                <a:spcPts val="1600"/>
              </a:spcBef>
              <a:spcAft>
                <a:spcPts val="0"/>
              </a:spcAft>
              <a:buNone/>
            </a:pPr>
            <a:r>
              <a:rPr lang="vi"/>
              <a:t>A </a:t>
            </a:r>
            <a:r>
              <a:rPr lang="vi">
                <a:solidFill>
                  <a:srgbClr val="FF0000"/>
                </a:solidFill>
              </a:rPr>
              <a:t>unit</a:t>
            </a:r>
            <a:r>
              <a:rPr lang="vi"/>
              <a:t> is a method or function.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vi"/>
              <a:t>When JUnit?</a:t>
            </a:r>
            <a:endParaRPr/>
          </a:p>
          <a:p>
            <a:pPr indent="-342900" lvl="0" marL="457200" rtl="0" algn="l">
              <a:spcBef>
                <a:spcPts val="1600"/>
              </a:spcBef>
              <a:spcAft>
                <a:spcPts val="0"/>
              </a:spcAft>
              <a:buSzPts val="1800"/>
              <a:buChar char="-"/>
            </a:pPr>
            <a:r>
              <a:rPr lang="vi"/>
              <a:t>Its purpose is to be a basis for the creation of </a:t>
            </a:r>
            <a:r>
              <a:rPr i="1" lang="vi">
                <a:solidFill>
                  <a:srgbClr val="FF0000"/>
                </a:solidFill>
              </a:rPr>
              <a:t>test automation code</a:t>
            </a:r>
            <a:endParaRPr i="1">
              <a:solidFill>
                <a:srgbClr val="FF0000"/>
              </a:solidFill>
            </a:endParaRPr>
          </a:p>
          <a:p>
            <a:pPr indent="0" lvl="0" marL="0" rtl="0" algn="l">
              <a:spcBef>
                <a:spcPts val="1600"/>
              </a:spcBef>
              <a:spcAft>
                <a:spcPts val="0"/>
              </a:spcAft>
              <a:buNone/>
            </a:pPr>
            <a:r>
              <a:rPr lang="vi"/>
              <a:t>When TDD?</a:t>
            </a:r>
            <a:endParaRPr/>
          </a:p>
          <a:p>
            <a:pPr indent="-330200" lvl="0" marL="457200" rtl="0" algn="l">
              <a:spcBef>
                <a:spcPts val="1600"/>
              </a:spcBef>
              <a:spcAft>
                <a:spcPts val="0"/>
              </a:spcAft>
              <a:buSzPts val="1600"/>
              <a:buChar char="-"/>
            </a:pPr>
            <a:r>
              <a:rPr lang="vi" sz="1600"/>
              <a:t>With the use of TDD, the code design is defined in </a:t>
            </a:r>
            <a:r>
              <a:rPr i="1" lang="vi" sz="1600">
                <a:solidFill>
                  <a:srgbClr val="FF0000"/>
                </a:solidFill>
              </a:rPr>
              <a:t>cycles</a:t>
            </a:r>
            <a:r>
              <a:rPr lang="vi" sz="1600"/>
              <a:t>. The idea is that with each new test added, a small increment of functionality is made </a:t>
            </a:r>
            <a:r>
              <a:rPr i="1" lang="vi" sz="1600">
                <a:solidFill>
                  <a:srgbClr val="FF0000"/>
                </a:solidFill>
              </a:rPr>
              <a:t>compared</a:t>
            </a:r>
            <a:r>
              <a:rPr lang="vi" sz="1600"/>
              <a:t> to the previous version</a:t>
            </a:r>
            <a:endParaRPr sz="1600"/>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Basic</a:t>
            </a:r>
            <a:endParaRPr/>
          </a:p>
        </p:txBody>
      </p:sp>
      <p:sp>
        <p:nvSpPr>
          <p:cNvPr id="213" name="Google Shape;21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8"/>
          <p:cNvPicPr preferRelativeResize="0"/>
          <p:nvPr/>
        </p:nvPicPr>
        <p:blipFill>
          <a:blip r:embed="rId3">
            <a:alphaModFix/>
          </a:blip>
          <a:stretch>
            <a:fillRect/>
          </a:stretch>
        </p:blipFill>
        <p:spPr>
          <a:xfrm>
            <a:off x="889400" y="928525"/>
            <a:ext cx="7044549" cy="4214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Basic 8</a:t>
            </a:r>
            <a:endParaRPr/>
          </a:p>
        </p:txBody>
      </p:sp>
      <p:sp>
        <p:nvSpPr>
          <p:cNvPr id="220" name="Google Shape;220;p39"/>
          <p:cNvSpPr txBox="1"/>
          <p:nvPr>
            <p:ph idx="1" type="body"/>
          </p:nvPr>
        </p:nvSpPr>
        <p:spPr>
          <a:xfrm>
            <a:off x="350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B</a:t>
            </a:r>
            <a:r>
              <a:rPr lang="vi"/>
              <a:t>e automated and repeatable.</a:t>
            </a:r>
            <a:endParaRPr/>
          </a:p>
          <a:p>
            <a:pPr indent="-342900" lvl="0" marL="457200" rtl="0" algn="l">
              <a:spcBef>
                <a:spcPts val="0"/>
              </a:spcBef>
              <a:spcAft>
                <a:spcPts val="0"/>
              </a:spcAft>
              <a:buSzPts val="1800"/>
              <a:buChar char="●"/>
            </a:pPr>
            <a:r>
              <a:rPr lang="vi"/>
              <a:t>Be easy to implement.</a:t>
            </a:r>
            <a:endParaRPr/>
          </a:p>
          <a:p>
            <a:pPr indent="-342900" lvl="0" marL="457200" rtl="0" algn="l">
              <a:spcBef>
                <a:spcPts val="0"/>
              </a:spcBef>
              <a:spcAft>
                <a:spcPts val="0"/>
              </a:spcAft>
              <a:buSzPts val="1800"/>
              <a:buChar char="●"/>
            </a:pPr>
            <a:r>
              <a:rPr lang="vi"/>
              <a:t>Be relevant tomorrow.</a:t>
            </a:r>
            <a:endParaRPr/>
          </a:p>
          <a:p>
            <a:pPr indent="-342900" lvl="0" marL="457200" rtl="0" algn="l">
              <a:spcBef>
                <a:spcPts val="0"/>
              </a:spcBef>
              <a:spcAft>
                <a:spcPts val="0"/>
              </a:spcAft>
              <a:buSzPts val="1800"/>
              <a:buChar char="●"/>
            </a:pPr>
            <a:r>
              <a:rPr lang="vi"/>
              <a:t>Run quickly.</a:t>
            </a:r>
            <a:endParaRPr/>
          </a:p>
          <a:p>
            <a:pPr indent="-342900" lvl="0" marL="457200" rtl="0" algn="l">
              <a:spcBef>
                <a:spcPts val="0"/>
              </a:spcBef>
              <a:spcAft>
                <a:spcPts val="0"/>
              </a:spcAft>
              <a:buSzPts val="1800"/>
              <a:buChar char="●"/>
            </a:pPr>
            <a:r>
              <a:rPr lang="vi"/>
              <a:t>Be consistent in its results (it always returns the same).</a:t>
            </a:r>
            <a:endParaRPr/>
          </a:p>
          <a:p>
            <a:pPr indent="-342900" lvl="0" marL="457200" rtl="0" algn="l">
              <a:spcBef>
                <a:spcPts val="0"/>
              </a:spcBef>
              <a:spcAft>
                <a:spcPts val="0"/>
              </a:spcAft>
              <a:buSzPts val="1800"/>
              <a:buChar char="●"/>
            </a:pPr>
            <a:r>
              <a:rPr lang="vi"/>
              <a:t>Have full control all units</a:t>
            </a:r>
            <a:endParaRPr/>
          </a:p>
          <a:p>
            <a:pPr indent="-342900" lvl="0" marL="457200" rtl="0" algn="l">
              <a:spcBef>
                <a:spcPts val="0"/>
              </a:spcBef>
              <a:spcAft>
                <a:spcPts val="0"/>
              </a:spcAft>
              <a:buSzPts val="1800"/>
              <a:buChar char="●"/>
            </a:pPr>
            <a:r>
              <a:rPr lang="vi"/>
              <a:t>Runs independently</a:t>
            </a:r>
            <a:endParaRPr/>
          </a:p>
          <a:p>
            <a:pPr indent="-342900" lvl="0" marL="457200" rtl="0" algn="l">
              <a:spcBef>
                <a:spcPts val="0"/>
              </a:spcBef>
              <a:spcAft>
                <a:spcPts val="0"/>
              </a:spcAft>
              <a:buSzPts val="1800"/>
              <a:buChar char="●"/>
            </a:pPr>
            <a:r>
              <a:rPr lang="vi"/>
              <a:t>When it fails, be easy to detect things expected and pinpoint the problem.</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Failure</a:t>
            </a:r>
            <a:endParaRPr/>
          </a:p>
        </p:txBody>
      </p:sp>
      <p:sp>
        <p:nvSpPr>
          <p:cNvPr id="226" name="Google Shape;22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7" name="Google Shape;227;p40"/>
          <p:cNvPicPr preferRelativeResize="0"/>
          <p:nvPr/>
        </p:nvPicPr>
        <p:blipFill>
          <a:blip r:embed="rId3">
            <a:alphaModFix/>
          </a:blip>
          <a:stretch>
            <a:fillRect/>
          </a:stretch>
        </p:blipFill>
        <p:spPr>
          <a:xfrm>
            <a:off x="1592401" y="179750"/>
            <a:ext cx="7513448" cy="4698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Classical</a:t>
            </a:r>
            <a:endParaRPr/>
          </a:p>
        </p:txBody>
      </p:sp>
      <p:sp>
        <p:nvSpPr>
          <p:cNvPr id="233" name="Google Shape;23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41"/>
          <p:cNvPicPr preferRelativeResize="0"/>
          <p:nvPr/>
        </p:nvPicPr>
        <p:blipFill>
          <a:blip r:embed="rId3">
            <a:alphaModFix/>
          </a:blip>
          <a:stretch>
            <a:fillRect/>
          </a:stretch>
        </p:blipFill>
        <p:spPr>
          <a:xfrm>
            <a:off x="709987" y="960198"/>
            <a:ext cx="7724025" cy="418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Needed skills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Good at Java OOP</a:t>
            </a:r>
            <a:endParaRPr/>
          </a:p>
          <a:p>
            <a:pPr indent="-342900" lvl="0" marL="457200" rtl="0" algn="l">
              <a:spcBef>
                <a:spcPts val="0"/>
              </a:spcBef>
              <a:spcAft>
                <a:spcPts val="0"/>
              </a:spcAft>
              <a:buSzPts val="1800"/>
              <a:buChar char="●"/>
            </a:pPr>
            <a:r>
              <a:rPr lang="vi"/>
              <a:t>Know Java JUnit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Try a classical test!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Steps 4 classical</a:t>
            </a:r>
            <a:endParaRPr/>
          </a:p>
        </p:txBody>
      </p:sp>
      <p:sp>
        <p:nvSpPr>
          <p:cNvPr id="245" name="Google Shape;24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Application &amp; </a:t>
            </a:r>
            <a:r>
              <a:rPr lang="vi">
                <a:solidFill>
                  <a:srgbClr val="FF0000"/>
                </a:solidFill>
              </a:rPr>
              <a:t>app sourcecode</a:t>
            </a:r>
            <a:r>
              <a:rPr lang="vi"/>
              <a:t> should avail</a:t>
            </a:r>
            <a:endParaRPr/>
          </a:p>
          <a:p>
            <a:pPr indent="-342900" lvl="0" marL="457200" rtl="0" algn="l">
              <a:spcBef>
                <a:spcPts val="0"/>
              </a:spcBef>
              <a:spcAft>
                <a:spcPts val="0"/>
              </a:spcAft>
              <a:buSzPts val="1800"/>
              <a:buChar char="-"/>
            </a:pPr>
            <a:r>
              <a:rPr lang="vi"/>
              <a:t>Requirement usecase should be clear</a:t>
            </a:r>
            <a:endParaRPr/>
          </a:p>
          <a:p>
            <a:pPr indent="-342900" lvl="0" marL="457200" rtl="0" algn="l">
              <a:spcBef>
                <a:spcPts val="0"/>
              </a:spcBef>
              <a:spcAft>
                <a:spcPts val="0"/>
              </a:spcAft>
              <a:buSzPts val="1800"/>
              <a:buChar char="-"/>
            </a:pPr>
            <a:r>
              <a:rPr lang="vi"/>
              <a:t>Design some testcase</a:t>
            </a:r>
            <a:endParaRPr/>
          </a:p>
          <a:p>
            <a:pPr indent="-342900" lvl="0" marL="457200" rtl="0" algn="l">
              <a:spcBef>
                <a:spcPts val="0"/>
              </a:spcBef>
              <a:spcAft>
                <a:spcPts val="0"/>
              </a:spcAft>
              <a:buSzPts val="1800"/>
              <a:buChar char="-"/>
            </a:pPr>
            <a:r>
              <a:rPr lang="vi"/>
              <a:t>Write </a:t>
            </a:r>
            <a:r>
              <a:rPr lang="vi">
                <a:solidFill>
                  <a:srgbClr val="FF0000"/>
                </a:solidFill>
              </a:rPr>
              <a:t>test sourcecode separatedly</a:t>
            </a:r>
            <a:endParaRPr>
              <a:solidFill>
                <a:srgbClr val="FF0000"/>
              </a:solidFill>
            </a:endParaRPr>
          </a:p>
          <a:p>
            <a:pPr indent="-342900" lvl="0" marL="457200" rtl="0" algn="l">
              <a:spcBef>
                <a:spcPts val="0"/>
              </a:spcBef>
              <a:spcAft>
                <a:spcPts val="0"/>
              </a:spcAft>
              <a:buSzPts val="1800"/>
              <a:buChar char="-"/>
            </a:pPr>
            <a:r>
              <a:rPr lang="vi"/>
              <a:t>Run test coverage</a:t>
            </a:r>
            <a:endParaRPr/>
          </a:p>
          <a:p>
            <a:pPr indent="-342900" lvl="0" marL="457200" rtl="0" algn="l">
              <a:spcBef>
                <a:spcPts val="0"/>
              </a:spcBef>
              <a:spcAft>
                <a:spcPts val="0"/>
              </a:spcAft>
              <a:buSzPts val="1800"/>
              <a:buChar char="-"/>
            </a:pPr>
            <a:r>
              <a:rPr lang="vi"/>
              <a:t>Report bugs from </a:t>
            </a:r>
            <a:r>
              <a:rPr lang="vi"/>
              <a:t>app sourcecode</a:t>
            </a:r>
            <a:endParaRPr/>
          </a:p>
          <a:p>
            <a:pPr indent="-342900" lvl="0" marL="457200" rtl="0" algn="l">
              <a:spcBef>
                <a:spcPts val="0"/>
              </a:spcBef>
              <a:spcAft>
                <a:spcPts val="0"/>
              </a:spcAft>
              <a:buSzPts val="1800"/>
              <a:buChar char="-"/>
            </a:pPr>
            <a:r>
              <a:rPr lang="vi">
                <a:solidFill>
                  <a:srgbClr val="FF0000"/>
                </a:solidFill>
              </a:rPr>
              <a:t>Report</a:t>
            </a:r>
            <a:r>
              <a:rPr lang="vi"/>
              <a:t> test progress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Test-driven</a:t>
            </a:r>
            <a:endParaRPr/>
          </a:p>
        </p:txBody>
      </p:sp>
      <p:sp>
        <p:nvSpPr>
          <p:cNvPr id="251" name="Google Shape;25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44"/>
          <p:cNvPicPr preferRelativeResize="0"/>
          <p:nvPr/>
        </p:nvPicPr>
        <p:blipFill>
          <a:blip r:embed="rId3">
            <a:alphaModFix/>
          </a:blip>
          <a:stretch>
            <a:fillRect/>
          </a:stretch>
        </p:blipFill>
        <p:spPr>
          <a:xfrm>
            <a:off x="1217784" y="931900"/>
            <a:ext cx="6543790" cy="4125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Try a TDD test!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Steps 4 TDD</a:t>
            </a:r>
            <a:endParaRPr/>
          </a:p>
        </p:txBody>
      </p:sp>
      <p:sp>
        <p:nvSpPr>
          <p:cNvPr id="263" name="Google Shape;26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Requirement usecase should be clear</a:t>
            </a:r>
            <a:endParaRPr/>
          </a:p>
          <a:p>
            <a:pPr indent="-342900" lvl="0" marL="457200" rtl="0" algn="l">
              <a:spcBef>
                <a:spcPts val="0"/>
              </a:spcBef>
              <a:spcAft>
                <a:spcPts val="0"/>
              </a:spcAft>
              <a:buSzPts val="1800"/>
              <a:buChar char="-"/>
            </a:pPr>
            <a:r>
              <a:rPr lang="vi"/>
              <a:t>Design some testcase</a:t>
            </a:r>
            <a:endParaRPr/>
          </a:p>
          <a:p>
            <a:pPr indent="-342900" lvl="0" marL="457200" rtl="0" algn="l">
              <a:spcBef>
                <a:spcPts val="0"/>
              </a:spcBef>
              <a:spcAft>
                <a:spcPts val="0"/>
              </a:spcAft>
              <a:buSzPts val="1800"/>
              <a:buChar char="-"/>
            </a:pPr>
            <a:r>
              <a:rPr lang="vi"/>
              <a:t>Design layout/skeleton of </a:t>
            </a:r>
            <a:r>
              <a:rPr lang="vi">
                <a:solidFill>
                  <a:srgbClr val="FF0000"/>
                </a:solidFill>
              </a:rPr>
              <a:t>app sourcecode</a:t>
            </a:r>
            <a:endParaRPr>
              <a:solidFill>
                <a:srgbClr val="FF0000"/>
              </a:solidFill>
            </a:endParaRPr>
          </a:p>
          <a:p>
            <a:pPr indent="-342900" lvl="0" marL="457200" rtl="0" algn="l">
              <a:spcBef>
                <a:spcPts val="0"/>
              </a:spcBef>
              <a:spcAft>
                <a:spcPts val="0"/>
              </a:spcAft>
              <a:buSzPts val="1800"/>
              <a:buChar char="-"/>
            </a:pPr>
            <a:r>
              <a:rPr lang="vi"/>
              <a:t>Write </a:t>
            </a:r>
            <a:r>
              <a:rPr lang="vi">
                <a:solidFill>
                  <a:srgbClr val="FF0000"/>
                </a:solidFill>
              </a:rPr>
              <a:t>test sourcecode separatedly with faked app sourcecode</a:t>
            </a:r>
            <a:endParaRPr>
              <a:solidFill>
                <a:srgbClr val="FF0000"/>
              </a:solidFill>
            </a:endParaRPr>
          </a:p>
          <a:p>
            <a:pPr indent="-342900" lvl="0" marL="457200" rtl="0" algn="l">
              <a:spcBef>
                <a:spcPts val="0"/>
              </a:spcBef>
              <a:spcAft>
                <a:spcPts val="0"/>
              </a:spcAft>
              <a:buSzPts val="1800"/>
              <a:buChar char="-"/>
            </a:pPr>
            <a:r>
              <a:rPr lang="vi"/>
              <a:t>Write </a:t>
            </a:r>
            <a:r>
              <a:rPr lang="vi">
                <a:solidFill>
                  <a:srgbClr val="FF0000"/>
                </a:solidFill>
              </a:rPr>
              <a:t>app sourcecode</a:t>
            </a:r>
            <a:endParaRPr/>
          </a:p>
          <a:p>
            <a:pPr indent="-342900" lvl="0" marL="457200" rtl="0" algn="l">
              <a:spcBef>
                <a:spcPts val="0"/>
              </a:spcBef>
              <a:spcAft>
                <a:spcPts val="0"/>
              </a:spcAft>
              <a:buSzPts val="1800"/>
              <a:buChar char="-"/>
            </a:pPr>
            <a:r>
              <a:rPr lang="vi"/>
              <a:t>Run test sourcecode</a:t>
            </a:r>
            <a:endParaRPr/>
          </a:p>
          <a:p>
            <a:pPr indent="-342900" lvl="0" marL="457200" rtl="0" algn="l">
              <a:spcBef>
                <a:spcPts val="0"/>
              </a:spcBef>
              <a:spcAft>
                <a:spcPts val="0"/>
              </a:spcAft>
              <a:buSzPts val="1800"/>
              <a:buChar char="-"/>
            </a:pPr>
            <a:r>
              <a:rPr lang="vi"/>
              <a:t>Refactor app sourcecode</a:t>
            </a:r>
            <a:endParaRPr/>
          </a:p>
          <a:p>
            <a:pPr indent="-342900" lvl="0" marL="457200" rtl="0" algn="l">
              <a:spcBef>
                <a:spcPts val="0"/>
              </a:spcBef>
              <a:spcAft>
                <a:spcPts val="0"/>
              </a:spcAft>
              <a:buSzPts val="1800"/>
              <a:buChar char="-"/>
            </a:pPr>
            <a:r>
              <a:rPr lang="vi"/>
              <a:t>Run test coverage</a:t>
            </a:r>
            <a:endParaRPr/>
          </a:p>
          <a:p>
            <a:pPr indent="-342900" lvl="0" marL="457200" rtl="0" algn="l">
              <a:spcBef>
                <a:spcPts val="0"/>
              </a:spcBef>
              <a:spcAft>
                <a:spcPts val="0"/>
              </a:spcAft>
              <a:buSzPts val="1800"/>
              <a:buChar char="-"/>
            </a:pPr>
            <a:r>
              <a:rPr lang="vi">
                <a:solidFill>
                  <a:srgbClr val="FF0000"/>
                </a:solidFill>
              </a:rPr>
              <a:t>Report</a:t>
            </a:r>
            <a:r>
              <a:rPr lang="vi"/>
              <a:t> test progress</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Mock</a:t>
            </a:r>
            <a:endParaRPr/>
          </a:p>
        </p:txBody>
      </p:sp>
      <p:sp>
        <p:nvSpPr>
          <p:cNvPr id="269" name="Google Shape;26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7"/>
          <p:cNvPicPr preferRelativeResize="0"/>
          <p:nvPr/>
        </p:nvPicPr>
        <p:blipFill>
          <a:blip r:embed="rId3">
            <a:alphaModFix/>
          </a:blip>
          <a:stretch>
            <a:fillRect/>
          </a:stretch>
        </p:blipFill>
        <p:spPr>
          <a:xfrm>
            <a:off x="311700" y="1297663"/>
            <a:ext cx="8617225" cy="254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Stubs n Mocks</a:t>
            </a:r>
            <a:endParaRPr/>
          </a:p>
        </p:txBody>
      </p:sp>
      <p:sp>
        <p:nvSpPr>
          <p:cNvPr id="276" name="Google Shape;27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300"/>
              <a:t>A </a:t>
            </a:r>
            <a:r>
              <a:rPr i="1" lang="vi" sz="1300">
                <a:solidFill>
                  <a:srgbClr val="FF0000"/>
                </a:solidFill>
              </a:rPr>
              <a:t>stub</a:t>
            </a:r>
            <a:r>
              <a:rPr lang="vi" sz="1300"/>
              <a:t> is a piece of code that’s inserted at runtime </a:t>
            </a:r>
            <a:r>
              <a:rPr i="1" lang="vi" sz="1300">
                <a:solidFill>
                  <a:srgbClr val="FF0000"/>
                </a:solidFill>
              </a:rPr>
              <a:t>in place of the real code</a:t>
            </a:r>
            <a:r>
              <a:rPr lang="vi" sz="1300"/>
              <a:t>, in order to isolate the caller from the real implementation. The intent is to replace a complex behavior with a simpler one that allows independent testing of some part of the real code.</a:t>
            </a:r>
            <a:endParaRPr sz="1300"/>
          </a:p>
          <a:p>
            <a:pPr indent="0" lvl="0" marL="0" rtl="0" algn="l">
              <a:spcBef>
                <a:spcPts val="1600"/>
              </a:spcBef>
              <a:spcAft>
                <a:spcPts val="0"/>
              </a:spcAft>
              <a:buNone/>
            </a:pPr>
            <a:r>
              <a:rPr lang="vi" sz="1300"/>
              <a:t>Mock objects </a:t>
            </a:r>
            <a:r>
              <a:rPr i="1" lang="vi" sz="1300">
                <a:solidFill>
                  <a:srgbClr val="FF0000"/>
                </a:solidFill>
              </a:rPr>
              <a:t>replace</a:t>
            </a:r>
            <a:r>
              <a:rPr lang="vi" sz="1300"/>
              <a:t> the objects with which your methods under test collaborate, offering a layer of isolation, don’t implement any logic: they’re empty shells that provide methods to let the tests </a:t>
            </a:r>
            <a:r>
              <a:rPr i="1" lang="vi" sz="1300">
                <a:solidFill>
                  <a:srgbClr val="FF0000"/>
                </a:solidFill>
              </a:rPr>
              <a:t>control the behavior</a:t>
            </a:r>
            <a:r>
              <a:rPr lang="vi" sz="1300"/>
              <a:t> of all methods of the faked class.</a:t>
            </a:r>
            <a:endParaRPr sz="1300"/>
          </a:p>
          <a:p>
            <a:pPr indent="0" lvl="0" marL="0" rtl="0" algn="l">
              <a:spcBef>
                <a:spcPts val="1600"/>
              </a:spcBef>
              <a:spcAft>
                <a:spcPts val="0"/>
              </a:spcAft>
              <a:buClr>
                <a:schemeClr val="dk1"/>
              </a:buClr>
              <a:buSzPts val="1100"/>
              <a:buFont typeface="Arial"/>
              <a:buNone/>
            </a:pPr>
            <a:r>
              <a:t/>
            </a:r>
            <a:endParaRPr sz="1300"/>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9"/>
          <p:cNvPicPr preferRelativeResize="0"/>
          <p:nvPr/>
        </p:nvPicPr>
        <p:blipFill>
          <a:blip r:embed="rId3">
            <a:alphaModFix/>
          </a:blip>
          <a:stretch>
            <a:fillRect/>
          </a:stretch>
        </p:blipFill>
        <p:spPr>
          <a:xfrm>
            <a:off x="424213" y="0"/>
            <a:ext cx="829557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Try a Mock test!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Steps 4 Mock</a:t>
            </a:r>
            <a:endParaRPr/>
          </a:p>
        </p:txBody>
      </p:sp>
      <p:sp>
        <p:nvSpPr>
          <p:cNvPr id="294" name="Google Shape;29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Application &amp; </a:t>
            </a:r>
            <a:r>
              <a:rPr lang="vi">
                <a:solidFill>
                  <a:srgbClr val="FF0000"/>
                </a:solidFill>
              </a:rPr>
              <a:t>app sourcecode</a:t>
            </a:r>
            <a:r>
              <a:rPr lang="vi"/>
              <a:t> </a:t>
            </a:r>
            <a:endParaRPr/>
          </a:p>
          <a:p>
            <a:pPr indent="-317500" lvl="1" marL="914400" rtl="0" algn="l">
              <a:spcBef>
                <a:spcPts val="0"/>
              </a:spcBef>
              <a:spcAft>
                <a:spcPts val="0"/>
              </a:spcAft>
              <a:buSzPts val="1400"/>
              <a:buChar char="-"/>
            </a:pPr>
            <a:r>
              <a:rPr lang="vi"/>
              <a:t>If avail: create faked module</a:t>
            </a:r>
            <a:endParaRPr/>
          </a:p>
          <a:p>
            <a:pPr indent="-317500" lvl="1" marL="914400" rtl="0" algn="l">
              <a:spcBef>
                <a:spcPts val="0"/>
              </a:spcBef>
              <a:spcAft>
                <a:spcPts val="0"/>
              </a:spcAft>
              <a:buSzPts val="1400"/>
              <a:buChar char="-"/>
            </a:pPr>
            <a:r>
              <a:rPr lang="vi"/>
              <a:t>If not avail: design layout module</a:t>
            </a:r>
            <a:endParaRPr/>
          </a:p>
          <a:p>
            <a:pPr indent="-342900" lvl="0" marL="457200" rtl="0" algn="l">
              <a:spcBef>
                <a:spcPts val="0"/>
              </a:spcBef>
              <a:spcAft>
                <a:spcPts val="0"/>
              </a:spcAft>
              <a:buSzPts val="1800"/>
              <a:buChar char="-"/>
            </a:pPr>
            <a:r>
              <a:rPr lang="vi"/>
              <a:t>Design some testcase</a:t>
            </a:r>
            <a:endParaRPr/>
          </a:p>
          <a:p>
            <a:pPr indent="-342900" lvl="0" marL="457200" rtl="0" algn="l">
              <a:spcBef>
                <a:spcPts val="0"/>
              </a:spcBef>
              <a:spcAft>
                <a:spcPts val="0"/>
              </a:spcAft>
              <a:buSzPts val="1800"/>
              <a:buChar char="-"/>
            </a:pPr>
            <a:r>
              <a:rPr lang="vi"/>
              <a:t>Write </a:t>
            </a:r>
            <a:r>
              <a:rPr lang="vi">
                <a:solidFill>
                  <a:srgbClr val="FF0000"/>
                </a:solidFill>
              </a:rPr>
              <a:t>test sourcecode separatedly</a:t>
            </a:r>
            <a:endParaRPr>
              <a:solidFill>
                <a:srgbClr val="FF0000"/>
              </a:solidFill>
            </a:endParaRPr>
          </a:p>
          <a:p>
            <a:pPr indent="-342900" lvl="0" marL="457200" rtl="0" algn="l">
              <a:spcBef>
                <a:spcPts val="0"/>
              </a:spcBef>
              <a:spcAft>
                <a:spcPts val="0"/>
              </a:spcAft>
              <a:buSzPts val="1800"/>
              <a:buChar char="-"/>
            </a:pPr>
            <a:r>
              <a:rPr lang="vi"/>
              <a:t>Run test coverage</a:t>
            </a:r>
            <a:endParaRPr/>
          </a:p>
          <a:p>
            <a:pPr indent="-342900" lvl="0" marL="457200" rtl="0" algn="l">
              <a:spcBef>
                <a:spcPts val="0"/>
              </a:spcBef>
              <a:spcAft>
                <a:spcPts val="0"/>
              </a:spcAft>
              <a:buSzPts val="1800"/>
              <a:buChar char="-"/>
            </a:pPr>
            <a:r>
              <a:rPr lang="vi"/>
              <a:t>Report bugs from app sourcecode</a:t>
            </a:r>
            <a:endParaRPr/>
          </a:p>
          <a:p>
            <a:pPr indent="-342900" lvl="0" marL="457200" rtl="0" algn="l">
              <a:spcBef>
                <a:spcPts val="0"/>
              </a:spcBef>
              <a:spcAft>
                <a:spcPts val="0"/>
              </a:spcAft>
              <a:buSzPts val="1800"/>
              <a:buChar char="-"/>
            </a:pPr>
            <a:r>
              <a:rPr lang="vi">
                <a:solidFill>
                  <a:srgbClr val="FF0000"/>
                </a:solidFill>
              </a:rPr>
              <a:t>Report</a:t>
            </a:r>
            <a:r>
              <a:rPr lang="vi"/>
              <a:t> test progress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Focus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Design and training how to </a:t>
            </a:r>
            <a:r>
              <a:rPr lang="vi">
                <a:solidFill>
                  <a:srgbClr val="FF0000"/>
                </a:solidFill>
              </a:rPr>
              <a:t>implement advance JUnit</a:t>
            </a:r>
            <a:r>
              <a:rPr lang="vi"/>
              <a:t> test with Eclipse</a:t>
            </a:r>
            <a:endParaRPr/>
          </a:p>
          <a:p>
            <a:pPr indent="-317500" lvl="1" marL="914400" rtl="0" algn="l">
              <a:spcBef>
                <a:spcPts val="0"/>
              </a:spcBef>
              <a:spcAft>
                <a:spcPts val="0"/>
              </a:spcAft>
              <a:buSzPts val="1400"/>
              <a:buChar char="○"/>
            </a:pPr>
            <a:r>
              <a:rPr lang="vi"/>
              <a:t>Work with JUnit patterns, anti-patterns</a:t>
            </a:r>
            <a:endParaRPr/>
          </a:p>
          <a:p>
            <a:pPr indent="-317500" lvl="1" marL="914400" rtl="0" algn="l">
              <a:spcBef>
                <a:spcPts val="0"/>
              </a:spcBef>
              <a:spcAft>
                <a:spcPts val="0"/>
              </a:spcAft>
              <a:buSzPts val="1400"/>
              <a:buChar char="○"/>
            </a:pPr>
            <a:r>
              <a:rPr lang="vi"/>
              <a:t>Mock, Stub</a:t>
            </a:r>
            <a:endParaRPr/>
          </a:p>
          <a:p>
            <a:pPr indent="-342900" lvl="0" marL="457200" rtl="0" algn="l">
              <a:spcBef>
                <a:spcPts val="0"/>
              </a:spcBef>
              <a:spcAft>
                <a:spcPts val="0"/>
              </a:spcAft>
              <a:buSzPts val="1800"/>
              <a:buChar char="●"/>
            </a:pPr>
            <a:r>
              <a:rPr lang="vi">
                <a:solidFill>
                  <a:srgbClr val="FF0000"/>
                </a:solidFill>
              </a:rPr>
              <a:t>Running test with Eclipse JUnit</a:t>
            </a:r>
            <a:r>
              <a:rPr lang="vi"/>
              <a:t>, coverage with Eclipse addins EclEmma</a:t>
            </a:r>
            <a:endParaRPr/>
          </a:p>
          <a:p>
            <a:pPr indent="-342900" lvl="0" marL="457200" rtl="0" algn="l">
              <a:spcBef>
                <a:spcPts val="0"/>
              </a:spcBef>
              <a:spcAft>
                <a:spcPts val="0"/>
              </a:spcAft>
              <a:buSzPts val="1800"/>
              <a:buChar char="●"/>
            </a:pPr>
            <a:r>
              <a:rPr lang="vi"/>
              <a:t>Design and training how to implement </a:t>
            </a:r>
            <a:r>
              <a:rPr lang="vi">
                <a:solidFill>
                  <a:srgbClr val="FF0000"/>
                </a:solidFill>
              </a:rPr>
              <a:t>advance TDD test patterns</a:t>
            </a:r>
            <a:endParaRPr>
              <a:solidFill>
                <a:srgbClr val="FF0000"/>
              </a:solidFill>
            </a:endParaRPr>
          </a:p>
          <a:p>
            <a:pPr indent="-317500" lvl="1" marL="914400" rtl="0" algn="l">
              <a:spcBef>
                <a:spcPts val="0"/>
              </a:spcBef>
              <a:spcAft>
                <a:spcPts val="0"/>
              </a:spcAft>
              <a:buClr>
                <a:srgbClr val="FF0000"/>
              </a:buClr>
              <a:buSzPts val="1400"/>
              <a:buChar char="○"/>
            </a:pPr>
            <a:r>
              <a:rPr lang="vi">
                <a:solidFill>
                  <a:srgbClr val="FF0000"/>
                </a:solidFill>
              </a:rPr>
              <a:t>TDD patterns</a:t>
            </a:r>
            <a:endParaRPr>
              <a:solidFill>
                <a:srgbClr val="FF0000"/>
              </a:solidFill>
            </a:endParaRPr>
          </a:p>
          <a:p>
            <a:pPr indent="-342900" lvl="0" marL="457200" rtl="0" algn="l">
              <a:spcBef>
                <a:spcPts val="0"/>
              </a:spcBef>
              <a:spcAft>
                <a:spcPts val="0"/>
              </a:spcAft>
              <a:buSzPts val="1800"/>
              <a:buChar char="●"/>
            </a:pPr>
            <a:r>
              <a:rPr lang="vi"/>
              <a:t>Design and training how to implement JUnit with </a:t>
            </a:r>
            <a:r>
              <a:rPr lang="vi">
                <a:solidFill>
                  <a:srgbClr val="FF0000"/>
                </a:solidFill>
              </a:rPr>
              <a:t>integration test</a:t>
            </a:r>
            <a:endParaRPr>
              <a:solidFill>
                <a:srgbClr val="FF0000"/>
              </a:solidFill>
            </a:endParaRPr>
          </a:p>
          <a:p>
            <a:pPr indent="-342900" lvl="0" marL="457200" rtl="0" algn="l">
              <a:spcBef>
                <a:spcPts val="0"/>
              </a:spcBef>
              <a:spcAft>
                <a:spcPts val="0"/>
              </a:spcAft>
              <a:buClr>
                <a:srgbClr val="FF0000"/>
              </a:buClr>
              <a:buSzPts val="1800"/>
              <a:buChar char="●"/>
            </a:pPr>
            <a:r>
              <a:rPr lang="vi">
                <a:solidFill>
                  <a:srgbClr val="FF0000"/>
                </a:solidFill>
              </a:rPr>
              <a:t>Some strategies in refactoring</a:t>
            </a:r>
            <a:endParaRPr>
              <a:solidFill>
                <a:srgbClr val="FF0000"/>
              </a:solidFill>
            </a:endParaRPr>
          </a:p>
          <a:p>
            <a:pPr indent="-342900" lvl="0" marL="457200" rtl="0" algn="l">
              <a:spcBef>
                <a:spcPts val="0"/>
              </a:spcBef>
              <a:spcAft>
                <a:spcPts val="0"/>
              </a:spcAft>
              <a:buClr>
                <a:srgbClr val="FF0000"/>
              </a:buClr>
              <a:buSzPts val="1800"/>
              <a:buChar char="●"/>
            </a:pPr>
            <a:r>
              <a:rPr lang="vi">
                <a:solidFill>
                  <a:srgbClr val="FF0000"/>
                </a:solidFill>
              </a:rPr>
              <a:t>Report the test</a:t>
            </a:r>
            <a:endParaRPr>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Try a Stub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Steps 4 Stub</a:t>
            </a:r>
            <a:endParaRPr/>
          </a:p>
        </p:txBody>
      </p:sp>
      <p:sp>
        <p:nvSpPr>
          <p:cNvPr id="305" name="Google Shape;30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Application &amp; </a:t>
            </a:r>
            <a:r>
              <a:rPr lang="vi">
                <a:solidFill>
                  <a:srgbClr val="FF0000"/>
                </a:solidFill>
              </a:rPr>
              <a:t>app sourcecode</a:t>
            </a:r>
            <a:r>
              <a:rPr lang="vi"/>
              <a:t> </a:t>
            </a:r>
            <a:endParaRPr/>
          </a:p>
          <a:p>
            <a:pPr indent="-317500" lvl="1" marL="914400" rtl="0" algn="l">
              <a:spcBef>
                <a:spcPts val="0"/>
              </a:spcBef>
              <a:spcAft>
                <a:spcPts val="0"/>
              </a:spcAft>
              <a:buSzPts val="1400"/>
              <a:buChar char="-"/>
            </a:pPr>
            <a:r>
              <a:rPr lang="vi"/>
              <a:t>If avail: create faked module</a:t>
            </a:r>
            <a:endParaRPr/>
          </a:p>
          <a:p>
            <a:pPr indent="-317500" lvl="1" marL="914400" rtl="0" algn="l">
              <a:spcBef>
                <a:spcPts val="0"/>
              </a:spcBef>
              <a:spcAft>
                <a:spcPts val="0"/>
              </a:spcAft>
              <a:buSzPts val="1400"/>
              <a:buChar char="-"/>
            </a:pPr>
            <a:r>
              <a:rPr lang="vi"/>
              <a:t>If not avail: design layout module</a:t>
            </a:r>
            <a:endParaRPr/>
          </a:p>
          <a:p>
            <a:pPr indent="-342900" lvl="0" marL="457200" rtl="0" algn="l">
              <a:spcBef>
                <a:spcPts val="0"/>
              </a:spcBef>
              <a:spcAft>
                <a:spcPts val="0"/>
              </a:spcAft>
              <a:buSzPts val="1800"/>
              <a:buChar char="-"/>
            </a:pPr>
            <a:r>
              <a:rPr lang="vi"/>
              <a:t>Design some testcase</a:t>
            </a:r>
            <a:endParaRPr/>
          </a:p>
          <a:p>
            <a:pPr indent="-342900" lvl="0" marL="457200" rtl="0" algn="l">
              <a:spcBef>
                <a:spcPts val="0"/>
              </a:spcBef>
              <a:spcAft>
                <a:spcPts val="0"/>
              </a:spcAft>
              <a:buSzPts val="1800"/>
              <a:buChar char="-"/>
            </a:pPr>
            <a:r>
              <a:rPr lang="vi"/>
              <a:t>Write </a:t>
            </a:r>
            <a:r>
              <a:rPr lang="vi">
                <a:solidFill>
                  <a:srgbClr val="FF0000"/>
                </a:solidFill>
              </a:rPr>
              <a:t>test sourcecode separatedly</a:t>
            </a:r>
            <a:endParaRPr>
              <a:solidFill>
                <a:srgbClr val="FF0000"/>
              </a:solidFill>
            </a:endParaRPr>
          </a:p>
          <a:p>
            <a:pPr indent="-342900" lvl="0" marL="457200" rtl="0" algn="l">
              <a:spcBef>
                <a:spcPts val="0"/>
              </a:spcBef>
              <a:spcAft>
                <a:spcPts val="0"/>
              </a:spcAft>
              <a:buSzPts val="1800"/>
              <a:buChar char="-"/>
            </a:pPr>
            <a:r>
              <a:rPr lang="vi"/>
              <a:t>Run test coverage</a:t>
            </a:r>
            <a:endParaRPr/>
          </a:p>
          <a:p>
            <a:pPr indent="-342900" lvl="0" marL="457200" rtl="0" algn="l">
              <a:spcBef>
                <a:spcPts val="0"/>
              </a:spcBef>
              <a:spcAft>
                <a:spcPts val="0"/>
              </a:spcAft>
              <a:buSzPts val="1800"/>
              <a:buChar char="-"/>
            </a:pPr>
            <a:r>
              <a:rPr lang="vi"/>
              <a:t>Report bugs from app sourcecode</a:t>
            </a:r>
            <a:endParaRPr/>
          </a:p>
          <a:p>
            <a:pPr indent="-342900" lvl="0" marL="457200" rtl="0" algn="l">
              <a:spcBef>
                <a:spcPts val="0"/>
              </a:spcBef>
              <a:spcAft>
                <a:spcPts val="0"/>
              </a:spcAft>
              <a:buSzPts val="1800"/>
              <a:buChar char="-"/>
            </a:pPr>
            <a:r>
              <a:rPr lang="vi">
                <a:solidFill>
                  <a:srgbClr val="FF0000"/>
                </a:solidFill>
              </a:rPr>
              <a:t>Report</a:t>
            </a:r>
            <a:r>
              <a:rPr lang="vi"/>
              <a:t> test progress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Test-driven</a:t>
            </a:r>
            <a:endParaRPr/>
          </a:p>
        </p:txBody>
      </p:sp>
      <p:sp>
        <p:nvSpPr>
          <p:cNvPr id="311" name="Google Shape;31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vi"/>
              <a:t>Write a </a:t>
            </a:r>
            <a:r>
              <a:rPr lang="vi">
                <a:solidFill>
                  <a:srgbClr val="FF0000"/>
                </a:solidFill>
              </a:rPr>
              <a:t>failing test</a:t>
            </a:r>
            <a:r>
              <a:rPr lang="vi"/>
              <a:t> to prove code or functionality is missing from the end product</a:t>
            </a:r>
            <a:endParaRPr/>
          </a:p>
          <a:p>
            <a:pPr indent="-342900" lvl="0" marL="457200" rtl="0" algn="l">
              <a:spcBef>
                <a:spcPts val="0"/>
              </a:spcBef>
              <a:spcAft>
                <a:spcPts val="0"/>
              </a:spcAft>
              <a:buSzPts val="1800"/>
              <a:buAutoNum type="arabicPeriod"/>
            </a:pPr>
            <a:r>
              <a:rPr lang="vi"/>
              <a:t>Make the test pass by writing production code that </a:t>
            </a:r>
            <a:r>
              <a:rPr lang="vi">
                <a:solidFill>
                  <a:srgbClr val="FF0000"/>
                </a:solidFill>
              </a:rPr>
              <a:t>meets the expectations </a:t>
            </a:r>
            <a:r>
              <a:rPr lang="vi"/>
              <a:t>of your test</a:t>
            </a:r>
            <a:endParaRPr/>
          </a:p>
          <a:p>
            <a:pPr indent="-342900" lvl="0" marL="457200" rtl="0" algn="l">
              <a:spcBef>
                <a:spcPts val="0"/>
              </a:spcBef>
              <a:spcAft>
                <a:spcPts val="0"/>
              </a:spcAft>
              <a:buSzPts val="1800"/>
              <a:buAutoNum type="arabicPeriod"/>
            </a:pPr>
            <a:r>
              <a:rPr lang="vi">
                <a:solidFill>
                  <a:srgbClr val="FF0000"/>
                </a:solidFill>
              </a:rPr>
              <a:t>Refactor</a:t>
            </a:r>
            <a:r>
              <a:rPr lang="vi"/>
              <a:t> your code (changing a piece of code without changing its functionality)</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7" name="Google Shape;317;p55"/>
          <p:cNvPicPr preferRelativeResize="0"/>
          <p:nvPr/>
        </p:nvPicPr>
        <p:blipFill>
          <a:blip r:embed="rId3">
            <a:alphaModFix/>
          </a:blip>
          <a:stretch>
            <a:fillRect/>
          </a:stretch>
        </p:blipFill>
        <p:spPr>
          <a:xfrm>
            <a:off x="1951025" y="83600"/>
            <a:ext cx="7091551" cy="5103551"/>
          </a:xfrm>
          <a:prstGeom prst="rect">
            <a:avLst/>
          </a:prstGeom>
          <a:noFill/>
          <a:ln>
            <a:noFill/>
          </a:ln>
        </p:spPr>
      </p:pic>
      <p:sp>
        <p:nvSpPr>
          <p:cNvPr id="318" name="Google Shape;31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UnitTest </a:t>
            </a:r>
            <a:endParaRPr/>
          </a:p>
          <a:p>
            <a:pPr indent="0" lvl="0" marL="0" rtl="0" algn="l">
              <a:spcBef>
                <a:spcPts val="0"/>
              </a:spcBef>
              <a:spcAft>
                <a:spcPts val="0"/>
              </a:spcAft>
              <a:buNone/>
            </a:pPr>
            <a:r>
              <a:rPr lang="vi"/>
              <a:t>Framework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UnitTest Framework</a:t>
            </a:r>
            <a:endParaRPr/>
          </a:p>
          <a:p>
            <a:pPr indent="0" lvl="0" marL="0" rtl="0" algn="l">
              <a:spcBef>
                <a:spcPts val="0"/>
              </a:spcBef>
              <a:spcAft>
                <a:spcPts val="0"/>
              </a:spcAft>
              <a:buNone/>
            </a:pPr>
            <a:r>
              <a:t/>
            </a:r>
            <a:endParaRPr/>
          </a:p>
        </p:txBody>
      </p:sp>
      <p:sp>
        <p:nvSpPr>
          <p:cNvPr id="324" name="Google Shape;32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Framework supplies the developer with a class library that contains</a:t>
            </a:r>
            <a:endParaRPr/>
          </a:p>
          <a:p>
            <a:pPr indent="-317500" lvl="1" marL="914400" rtl="0" algn="l">
              <a:spcBef>
                <a:spcPts val="0"/>
              </a:spcBef>
              <a:spcAft>
                <a:spcPts val="0"/>
              </a:spcAft>
              <a:buSzPts val="1400"/>
              <a:buChar char="○"/>
            </a:pPr>
            <a:r>
              <a:rPr lang="vi"/>
              <a:t>Base classes or interfaces to inherit</a:t>
            </a:r>
            <a:endParaRPr/>
          </a:p>
          <a:p>
            <a:pPr indent="-317500" lvl="1" marL="914400" rtl="0" algn="l">
              <a:spcBef>
                <a:spcPts val="0"/>
              </a:spcBef>
              <a:spcAft>
                <a:spcPts val="0"/>
              </a:spcAft>
              <a:buSzPts val="1400"/>
              <a:buChar char="○"/>
            </a:pPr>
            <a:r>
              <a:rPr lang="vi"/>
              <a:t>Attributes to place in your code to note which of your methods are tests</a:t>
            </a:r>
            <a:endParaRPr/>
          </a:p>
          <a:p>
            <a:pPr indent="-317500" lvl="1" marL="914400" rtl="0" algn="l">
              <a:spcBef>
                <a:spcPts val="0"/>
              </a:spcBef>
              <a:spcAft>
                <a:spcPts val="0"/>
              </a:spcAft>
              <a:buSzPts val="1400"/>
              <a:buChar char="○"/>
            </a:pPr>
            <a:r>
              <a:rPr lang="vi"/>
              <a:t>Assertion classes that have special assertion methods you invoke to verify your code</a:t>
            </a:r>
            <a:endParaRPr/>
          </a:p>
          <a:p>
            <a:pPr indent="-342900" lvl="0" marL="457200" rtl="0" algn="l">
              <a:spcBef>
                <a:spcPts val="0"/>
              </a:spcBef>
              <a:spcAft>
                <a:spcPts val="0"/>
              </a:spcAft>
              <a:buSzPts val="1800"/>
              <a:buChar char="●"/>
            </a:pPr>
            <a:r>
              <a:rPr lang="vi"/>
              <a:t>Framework provides a test runner (a console or GUI tool) that</a:t>
            </a:r>
            <a:endParaRPr/>
          </a:p>
          <a:p>
            <a:pPr indent="-317500" lvl="1" marL="914400" rtl="0" algn="l">
              <a:spcBef>
                <a:spcPts val="0"/>
              </a:spcBef>
              <a:spcAft>
                <a:spcPts val="0"/>
              </a:spcAft>
              <a:buSzPts val="1400"/>
              <a:buChar char="○"/>
            </a:pPr>
            <a:r>
              <a:rPr lang="vi"/>
              <a:t>Identifies tests in your code</a:t>
            </a:r>
            <a:endParaRPr/>
          </a:p>
          <a:p>
            <a:pPr indent="-317500" lvl="1" marL="914400" rtl="0" algn="l">
              <a:spcBef>
                <a:spcPts val="0"/>
              </a:spcBef>
              <a:spcAft>
                <a:spcPts val="0"/>
              </a:spcAft>
              <a:buSzPts val="1400"/>
              <a:buChar char="○"/>
            </a:pPr>
            <a:r>
              <a:rPr lang="vi"/>
              <a:t>Runs tests automatically</a:t>
            </a:r>
            <a:endParaRPr/>
          </a:p>
          <a:p>
            <a:pPr indent="-317500" lvl="1" marL="914400" rtl="0" algn="l">
              <a:spcBef>
                <a:spcPts val="0"/>
              </a:spcBef>
              <a:spcAft>
                <a:spcPts val="0"/>
              </a:spcAft>
              <a:buSzPts val="1400"/>
              <a:buChar char="○"/>
            </a:pPr>
            <a:r>
              <a:rPr lang="vi"/>
              <a:t>Indicates status while running</a:t>
            </a:r>
            <a:endParaRPr/>
          </a:p>
          <a:p>
            <a:pPr indent="-317500" lvl="1" marL="914400" rtl="0" algn="l">
              <a:spcBef>
                <a:spcPts val="0"/>
              </a:spcBef>
              <a:spcAft>
                <a:spcPts val="0"/>
              </a:spcAft>
              <a:buSzPts val="1400"/>
              <a:buChar char="○"/>
            </a:pPr>
            <a:r>
              <a:rPr lang="vi"/>
              <a:t>Can be automated by the command line</a:t>
            </a:r>
            <a:endParaRPr/>
          </a:p>
          <a:p>
            <a:pPr indent="0" lvl="0" marL="45720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Kết luận quan trọng #1</a:t>
            </a:r>
            <a:endParaRPr/>
          </a:p>
        </p:txBody>
      </p:sp>
      <p:sp>
        <p:nvSpPr>
          <p:cNvPr id="330" name="Google Shape;33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57"/>
          <p:cNvPicPr preferRelativeResize="0"/>
          <p:nvPr/>
        </p:nvPicPr>
        <p:blipFill>
          <a:blip r:embed="rId3">
            <a:alphaModFix/>
          </a:blip>
          <a:stretch>
            <a:fillRect/>
          </a:stretch>
        </p:blipFill>
        <p:spPr>
          <a:xfrm>
            <a:off x="0" y="231657"/>
            <a:ext cx="9143998" cy="468018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Kết luận quan trọng #1</a:t>
            </a:r>
            <a:endParaRPr/>
          </a:p>
        </p:txBody>
      </p:sp>
      <p:sp>
        <p:nvSpPr>
          <p:cNvPr id="337" name="Google Shape;33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58"/>
          <p:cNvPicPr preferRelativeResize="0"/>
          <p:nvPr/>
        </p:nvPicPr>
        <p:blipFill>
          <a:blip r:embed="rId3">
            <a:alphaModFix/>
          </a:blip>
          <a:stretch>
            <a:fillRect/>
          </a:stretch>
        </p:blipFill>
        <p:spPr>
          <a:xfrm>
            <a:off x="0" y="334636"/>
            <a:ext cx="9144001" cy="447422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59"/>
          <p:cNvPicPr preferRelativeResize="0"/>
          <p:nvPr/>
        </p:nvPicPr>
        <p:blipFill>
          <a:blip r:embed="rId3">
            <a:alphaModFix/>
          </a:blip>
          <a:stretch>
            <a:fillRect/>
          </a:stretch>
        </p:blipFill>
        <p:spPr>
          <a:xfrm>
            <a:off x="0" y="354125"/>
            <a:ext cx="9144000" cy="4435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2" name="Google Shape;352;p60"/>
          <p:cNvPicPr preferRelativeResize="0"/>
          <p:nvPr/>
        </p:nvPicPr>
        <p:blipFill>
          <a:blip r:embed="rId3">
            <a:alphaModFix/>
          </a:blip>
          <a:stretch>
            <a:fillRect/>
          </a:stretch>
        </p:blipFill>
        <p:spPr>
          <a:xfrm>
            <a:off x="917525" y="0"/>
            <a:ext cx="7308951"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Example</a:t>
            </a:r>
            <a:endParaRPr/>
          </a:p>
        </p:txBody>
      </p:sp>
      <p:sp>
        <p:nvSpPr>
          <p:cNvPr id="358" name="Google Shape;35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9" name="Google Shape;359;p61"/>
          <p:cNvPicPr preferRelativeResize="0"/>
          <p:nvPr/>
        </p:nvPicPr>
        <p:blipFill>
          <a:blip r:embed="rId3">
            <a:alphaModFix/>
          </a:blip>
          <a:stretch>
            <a:fillRect/>
          </a:stretch>
        </p:blipFill>
        <p:spPr>
          <a:xfrm>
            <a:off x="3538466" y="32575"/>
            <a:ext cx="521006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7"/>
          <p:cNvPicPr preferRelativeResize="0"/>
          <p:nvPr/>
        </p:nvPicPr>
        <p:blipFill>
          <a:blip r:embed="rId3">
            <a:alphaModFix/>
          </a:blip>
          <a:stretch>
            <a:fillRect/>
          </a:stretch>
        </p:blipFill>
        <p:spPr>
          <a:xfrm>
            <a:off x="186150" y="-179725"/>
            <a:ext cx="8726575" cy="56117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setup, eclipse, cmd</a:t>
            </a:r>
            <a:endParaRPr/>
          </a:p>
        </p:txBody>
      </p:sp>
      <p:sp>
        <p:nvSpPr>
          <p:cNvPr id="365" name="Google Shape;36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 execution procedures</a:t>
            </a:r>
            <a:endParaRPr/>
          </a:p>
          <a:p>
            <a:pPr indent="-263525" lvl="1" marL="914400" marR="177800" rtl="0" algn="l">
              <a:lnSpc>
                <a:spcPct val="142857"/>
              </a:lnSpc>
              <a:spcBef>
                <a:spcPts val="0"/>
              </a:spcBef>
              <a:spcAft>
                <a:spcPts val="0"/>
              </a:spcAft>
              <a:buClr>
                <a:srgbClr val="404040"/>
              </a:buClr>
              <a:buSzPts val="550"/>
              <a:buChar char="-"/>
            </a:pPr>
            <a:r>
              <a:rPr lang="vi" sz="1300">
                <a:uFill>
                  <a:noFill/>
                </a:uFill>
                <a:hlinkClick r:id="rId3"/>
              </a:rPr>
              <a:t>Assertions</a:t>
            </a:r>
            <a:endParaRPr sz="1300"/>
          </a:p>
          <a:p>
            <a:pPr indent="-263525" lvl="1" marL="914400" marR="177800" rtl="0" algn="l">
              <a:lnSpc>
                <a:spcPct val="142857"/>
              </a:lnSpc>
              <a:spcBef>
                <a:spcPts val="0"/>
              </a:spcBef>
              <a:spcAft>
                <a:spcPts val="0"/>
              </a:spcAft>
              <a:buClr>
                <a:srgbClr val="404040"/>
              </a:buClr>
              <a:buSzPts val="550"/>
              <a:buChar char="-"/>
            </a:pPr>
            <a:r>
              <a:rPr lang="vi" sz="1300">
                <a:uFill>
                  <a:noFill/>
                </a:uFill>
                <a:hlinkClick r:id="rId4"/>
              </a:rPr>
              <a:t>Test Runners</a:t>
            </a:r>
            <a:endParaRPr sz="1300"/>
          </a:p>
          <a:p>
            <a:pPr indent="-263525" lvl="1" marL="914400" marR="177800" rtl="0" algn="l">
              <a:lnSpc>
                <a:spcPct val="142857"/>
              </a:lnSpc>
              <a:spcBef>
                <a:spcPts val="0"/>
              </a:spcBef>
              <a:spcAft>
                <a:spcPts val="0"/>
              </a:spcAft>
              <a:buClr>
                <a:srgbClr val="404040"/>
              </a:buClr>
              <a:buSzPts val="550"/>
              <a:buChar char="-"/>
            </a:pPr>
            <a:r>
              <a:rPr lang="vi" sz="1300">
                <a:uFill>
                  <a:noFill/>
                </a:uFill>
                <a:hlinkClick r:id="rId5"/>
              </a:rPr>
              <a:t>Aggregating tests in Suites</a:t>
            </a:r>
            <a:endParaRPr sz="1300"/>
          </a:p>
          <a:p>
            <a:pPr indent="-263525" lvl="1" marL="914400" marR="177800" rtl="0" algn="l">
              <a:lnSpc>
                <a:spcPct val="142857"/>
              </a:lnSpc>
              <a:spcBef>
                <a:spcPts val="0"/>
              </a:spcBef>
              <a:spcAft>
                <a:spcPts val="0"/>
              </a:spcAft>
              <a:buClr>
                <a:srgbClr val="404040"/>
              </a:buClr>
              <a:buSzPts val="550"/>
              <a:buChar char="-"/>
            </a:pPr>
            <a:r>
              <a:rPr lang="vi" sz="1300">
                <a:uFill>
                  <a:noFill/>
                </a:uFill>
                <a:hlinkClick r:id="rId6"/>
              </a:rPr>
              <a:t>Test Execution Order</a:t>
            </a:r>
            <a:endParaRPr sz="1300"/>
          </a:p>
          <a:p>
            <a:pPr indent="-263525" lvl="1" marL="914400" marR="177800" rtl="0" algn="l">
              <a:lnSpc>
                <a:spcPct val="142857"/>
              </a:lnSpc>
              <a:spcBef>
                <a:spcPts val="0"/>
              </a:spcBef>
              <a:spcAft>
                <a:spcPts val="0"/>
              </a:spcAft>
              <a:buClr>
                <a:srgbClr val="404040"/>
              </a:buClr>
              <a:buSzPts val="550"/>
              <a:buChar char="-"/>
            </a:pPr>
            <a:r>
              <a:rPr lang="vi" sz="1300">
                <a:uFill>
                  <a:noFill/>
                </a:uFill>
                <a:hlinkClick r:id="rId7"/>
              </a:rPr>
              <a:t>Exception Testing</a:t>
            </a:r>
            <a:endParaRPr sz="900"/>
          </a:p>
          <a:p>
            <a:pPr indent="-342900" lvl="0" marL="457200" rtl="0" algn="l">
              <a:spcBef>
                <a:spcPts val="0"/>
              </a:spcBef>
              <a:spcAft>
                <a:spcPts val="0"/>
              </a:spcAft>
              <a:buSzPts val="1800"/>
              <a:buChar char="-"/>
            </a:pPr>
            <a:r>
              <a:rPr lang="vi"/>
              <a:t>Practice: first TDD</a:t>
            </a:r>
            <a:endParaRPr/>
          </a:p>
          <a:p>
            <a:pPr indent="0" lvl="0" marL="457200" rtl="0" algn="l">
              <a:spcBef>
                <a:spcPts val="1600"/>
              </a:spcBef>
              <a:spcAft>
                <a:spcPts val="1600"/>
              </a:spcAft>
              <a:buNone/>
            </a:pPr>
            <a:r>
              <a:t/>
            </a:r>
            <a:endParaRPr/>
          </a:p>
        </p:txBody>
      </p:sp>
      <p:sp>
        <p:nvSpPr>
          <p:cNvPr id="366" name="Google Shape;366;p62"/>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63"/>
          <p:cNvPicPr preferRelativeResize="0"/>
          <p:nvPr/>
        </p:nvPicPr>
        <p:blipFill>
          <a:blip r:embed="rId3">
            <a:alphaModFix/>
          </a:blip>
          <a:stretch>
            <a:fillRect/>
          </a:stretch>
        </p:blipFill>
        <p:spPr>
          <a:xfrm>
            <a:off x="0" y="113402"/>
            <a:ext cx="9144001" cy="49166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0" name="Google Shape;380;p64"/>
          <p:cNvPicPr preferRelativeResize="0"/>
          <p:nvPr/>
        </p:nvPicPr>
        <p:blipFill>
          <a:blip r:embed="rId3">
            <a:alphaModFix/>
          </a:blip>
          <a:stretch>
            <a:fillRect/>
          </a:stretch>
        </p:blipFill>
        <p:spPr>
          <a:xfrm>
            <a:off x="0" y="103311"/>
            <a:ext cx="9144001" cy="49368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#2</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66"/>
          <p:cNvPicPr preferRelativeResize="0"/>
          <p:nvPr/>
        </p:nvPicPr>
        <p:blipFill>
          <a:blip r:embed="rId3">
            <a:alphaModFix/>
          </a:blip>
          <a:stretch>
            <a:fillRect/>
          </a:stretch>
        </p:blipFill>
        <p:spPr>
          <a:xfrm>
            <a:off x="792625" y="807224"/>
            <a:ext cx="7884101" cy="4305726"/>
          </a:xfrm>
          <a:prstGeom prst="rect">
            <a:avLst/>
          </a:prstGeom>
          <a:noFill/>
          <a:ln>
            <a:noFill/>
          </a:ln>
        </p:spPr>
      </p:pic>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Coverage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7"/>
          <p:cNvSpPr txBox="1"/>
          <p:nvPr>
            <p:ph type="title"/>
          </p:nvPr>
        </p:nvSpPr>
        <p:spPr>
          <a:xfrm>
            <a:off x="311700" y="445025"/>
            <a:ext cx="22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Code Quality with JProfiler</a:t>
            </a:r>
            <a:endParaRPr/>
          </a:p>
        </p:txBody>
      </p:sp>
      <p:sp>
        <p:nvSpPr>
          <p:cNvPr id="398" name="Google Shape;398;p67"/>
          <p:cNvSpPr txBox="1"/>
          <p:nvPr>
            <p:ph idx="1" type="body"/>
          </p:nvPr>
        </p:nvSpPr>
        <p:spPr>
          <a:xfrm>
            <a:off x="347725" y="4705300"/>
            <a:ext cx="5438400" cy="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1200" u="sng">
                <a:solidFill>
                  <a:schemeClr val="hlink"/>
                </a:solidFill>
                <a:hlinkClick r:id="rId3"/>
              </a:rPr>
              <a:t>https://www.ej-technologies.com/products/jprofiler/overview.html</a:t>
            </a:r>
            <a:r>
              <a:rPr lang="vi" sz="1200"/>
              <a:t> </a:t>
            </a:r>
            <a:endParaRPr sz="1200"/>
          </a:p>
        </p:txBody>
      </p:sp>
      <p:pic>
        <p:nvPicPr>
          <p:cNvPr id="399" name="Google Shape;399;p67"/>
          <p:cNvPicPr preferRelativeResize="0"/>
          <p:nvPr/>
        </p:nvPicPr>
        <p:blipFill>
          <a:blip r:embed="rId4">
            <a:alphaModFix/>
          </a:blip>
          <a:stretch>
            <a:fillRect/>
          </a:stretch>
        </p:blipFill>
        <p:spPr>
          <a:xfrm>
            <a:off x="2863900" y="283675"/>
            <a:ext cx="6280100" cy="4493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Java Unittest &amp; EclEmma</a:t>
            </a:r>
            <a:endParaRPr/>
          </a:p>
          <a:p>
            <a:pPr indent="0" lvl="0" marL="0" rtl="0" algn="l">
              <a:spcBef>
                <a:spcPts val="0"/>
              </a:spcBef>
              <a:spcAft>
                <a:spcPts val="0"/>
              </a:spcAft>
              <a:buNone/>
            </a:pPr>
            <a:r>
              <a:t/>
            </a:r>
            <a:endParaRPr/>
          </a:p>
        </p:txBody>
      </p:sp>
      <p:pic>
        <p:nvPicPr>
          <p:cNvPr id="405" name="Google Shape;405;p68"/>
          <p:cNvPicPr preferRelativeResize="0"/>
          <p:nvPr/>
        </p:nvPicPr>
        <p:blipFill>
          <a:blip r:embed="rId3">
            <a:alphaModFix/>
          </a:blip>
          <a:stretch>
            <a:fillRect/>
          </a:stretch>
        </p:blipFill>
        <p:spPr>
          <a:xfrm>
            <a:off x="1423450" y="961450"/>
            <a:ext cx="5709599" cy="4115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Java U</a:t>
            </a:r>
            <a:r>
              <a:rPr lang="vi"/>
              <a:t>nittest &amp; Cobertura</a:t>
            </a:r>
            <a:endParaRPr/>
          </a:p>
        </p:txBody>
      </p:sp>
      <p:sp>
        <p:nvSpPr>
          <p:cNvPr id="411" name="Google Shape;411;p69"/>
          <p:cNvSpPr txBox="1"/>
          <p:nvPr>
            <p:ph idx="1" type="body"/>
          </p:nvPr>
        </p:nvSpPr>
        <p:spPr>
          <a:xfrm>
            <a:off x="311700" y="4474725"/>
            <a:ext cx="8520600" cy="3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1100" u="sng">
                <a:solidFill>
                  <a:schemeClr val="hlink"/>
                </a:solidFill>
                <a:hlinkClick r:id="rId3"/>
              </a:rPr>
              <a:t>https://www.baeldung.com/cobertura</a:t>
            </a:r>
            <a:r>
              <a:rPr lang="vi" sz="1100"/>
              <a:t> </a:t>
            </a:r>
            <a:endParaRPr sz="1100"/>
          </a:p>
        </p:txBody>
      </p:sp>
      <p:pic>
        <p:nvPicPr>
          <p:cNvPr id="412" name="Google Shape;412;p69"/>
          <p:cNvPicPr preferRelativeResize="0"/>
          <p:nvPr/>
        </p:nvPicPr>
        <p:blipFill>
          <a:blip r:embed="rId4">
            <a:alphaModFix/>
          </a:blip>
          <a:stretch>
            <a:fillRect/>
          </a:stretch>
        </p:blipFill>
        <p:spPr>
          <a:xfrm>
            <a:off x="792850" y="1208658"/>
            <a:ext cx="7654100" cy="3107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Java Unittest &amp; Cobertura &amp; Jenkin</a:t>
            </a:r>
            <a:endParaRPr/>
          </a:p>
          <a:p>
            <a:pPr indent="0" lvl="0" marL="0" rtl="0" algn="l">
              <a:spcBef>
                <a:spcPts val="0"/>
              </a:spcBef>
              <a:spcAft>
                <a:spcPts val="0"/>
              </a:spcAft>
              <a:buNone/>
            </a:pPr>
            <a:r>
              <a:t/>
            </a:r>
            <a:endParaRPr/>
          </a:p>
        </p:txBody>
      </p:sp>
      <p:sp>
        <p:nvSpPr>
          <p:cNvPr id="418" name="Google Shape;418;p70"/>
          <p:cNvSpPr txBox="1"/>
          <p:nvPr>
            <p:ph idx="1" type="body"/>
          </p:nvPr>
        </p:nvSpPr>
        <p:spPr>
          <a:xfrm>
            <a:off x="275675" y="4489125"/>
            <a:ext cx="8520600" cy="3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900" u="sng">
                <a:solidFill>
                  <a:schemeClr val="hlink"/>
                </a:solidFill>
                <a:hlinkClick r:id="rId3"/>
              </a:rPr>
              <a:t>https://www.loggly.com/blog/java-code-coverage-with-cobertura-and-jenkins/</a:t>
            </a:r>
            <a:r>
              <a:rPr lang="vi" sz="900"/>
              <a:t> </a:t>
            </a:r>
            <a:endParaRPr sz="900"/>
          </a:p>
        </p:txBody>
      </p:sp>
      <p:pic>
        <p:nvPicPr>
          <p:cNvPr id="419" name="Google Shape;419;p70"/>
          <p:cNvPicPr preferRelativeResize="0"/>
          <p:nvPr/>
        </p:nvPicPr>
        <p:blipFill>
          <a:blip r:embed="rId4">
            <a:alphaModFix/>
          </a:blip>
          <a:stretch>
            <a:fillRect/>
          </a:stretch>
        </p:blipFill>
        <p:spPr>
          <a:xfrm>
            <a:off x="891500" y="982777"/>
            <a:ext cx="6796950" cy="3475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Review test plan, ut testcases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NOT </a:t>
            </a:r>
            <a:r>
              <a:rPr lang="vi"/>
              <a:t>Focus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H</a:t>
            </a:r>
            <a:r>
              <a:rPr lang="vi"/>
              <a:t>ow to run/build/deploy... Unit Test on CI, gradle, mvn, ant… or specific server</a:t>
            </a:r>
            <a:endParaRPr/>
          </a:p>
          <a:p>
            <a:pPr indent="-342900" lvl="0" marL="457200" rtl="0" algn="l">
              <a:spcBef>
                <a:spcPts val="0"/>
              </a:spcBef>
              <a:spcAft>
                <a:spcPts val="0"/>
              </a:spcAft>
              <a:buSzPts val="1800"/>
              <a:buChar char="●"/>
            </a:pPr>
            <a:r>
              <a:rPr lang="vi"/>
              <a:t>How to config server, config network, do devops</a:t>
            </a:r>
            <a:endParaRPr/>
          </a:p>
          <a:p>
            <a:pPr indent="-342900" lvl="0" marL="457200" rtl="0" algn="l">
              <a:spcBef>
                <a:spcPts val="0"/>
              </a:spcBef>
              <a:spcAft>
                <a:spcPts val="0"/>
              </a:spcAft>
              <a:buSzPts val="1800"/>
              <a:buChar char="●"/>
            </a:pPr>
            <a:r>
              <a:rPr lang="vi"/>
              <a:t>Optimize Java programming</a:t>
            </a:r>
            <a:endParaRPr/>
          </a:p>
          <a:p>
            <a:pPr indent="-342900" lvl="0" marL="457200" rtl="0" algn="l">
              <a:spcBef>
                <a:spcPts val="0"/>
              </a:spcBef>
              <a:spcAft>
                <a:spcPts val="0"/>
              </a:spcAft>
              <a:buSzPts val="1800"/>
              <a:buChar char="●"/>
            </a:pPr>
            <a:r>
              <a:rPr lang="vi"/>
              <a:t>Optimize refactoring</a:t>
            </a:r>
            <a:endParaRPr/>
          </a:p>
          <a:p>
            <a:pPr indent="-342900" lvl="0" marL="457200" rtl="0" algn="l">
              <a:spcBef>
                <a:spcPts val="0"/>
              </a:spcBef>
              <a:spcAft>
                <a:spcPts val="0"/>
              </a:spcAft>
              <a:buSzPts val="1800"/>
              <a:buChar char="●"/>
            </a:pPr>
            <a:r>
              <a:rPr lang="vi"/>
              <a:t>Optimize automation test</a:t>
            </a:r>
            <a:endParaRPr/>
          </a:p>
          <a:p>
            <a:pPr indent="-342900" lvl="0" marL="457200" rtl="0" algn="l">
              <a:spcBef>
                <a:spcPts val="0"/>
              </a:spcBef>
              <a:spcAft>
                <a:spcPts val="0"/>
              </a:spcAft>
              <a:buSzPts val="1800"/>
              <a:buChar char="●"/>
            </a:pPr>
            <a:r>
              <a:rPr lang="vi"/>
              <a:t>How to design new test automation framework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setup, eclipse, cmd</a:t>
            </a:r>
            <a:endParaRPr/>
          </a:p>
        </p:txBody>
      </p:sp>
      <p:sp>
        <p:nvSpPr>
          <p:cNvPr id="430" name="Google Shape;43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3"/>
              </a:rPr>
              <a:t>Exception Testing</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4"/>
              </a:rPr>
              <a:t>Matchers and assertThat</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5"/>
              </a:rPr>
              <a:t>Ignoring Tests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6"/>
              </a:rPr>
              <a:t>Timeout for Tests</a:t>
            </a:r>
            <a:endParaRPr/>
          </a:p>
          <a:p>
            <a:pPr indent="-342900" lvl="0" marL="457200" rtl="0" algn="l">
              <a:spcBef>
                <a:spcPts val="0"/>
              </a:spcBef>
              <a:spcAft>
                <a:spcPts val="0"/>
              </a:spcAft>
              <a:buSzPts val="1800"/>
              <a:buChar char="-"/>
            </a:pPr>
            <a:r>
              <a:rPr lang="vi"/>
              <a:t>Practice: first TDD</a:t>
            </a:r>
            <a:endParaRPr/>
          </a:p>
          <a:p>
            <a:pPr indent="-342900" lvl="0" marL="457200" rtl="0" algn="l">
              <a:spcBef>
                <a:spcPts val="0"/>
              </a:spcBef>
              <a:spcAft>
                <a:spcPts val="0"/>
              </a:spcAft>
              <a:buSzPts val="1800"/>
              <a:buChar char="-"/>
            </a:pPr>
            <a:r>
              <a:rPr lang="vi"/>
              <a:t>Practice: first automation</a:t>
            </a:r>
            <a:endParaRPr/>
          </a:p>
        </p:txBody>
      </p:sp>
      <p:sp>
        <p:nvSpPr>
          <p:cNvPr id="431" name="Google Shape;431;p72"/>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TDD process</a:t>
            </a:r>
            <a:endParaRPr/>
          </a:p>
        </p:txBody>
      </p:sp>
      <p:sp>
        <p:nvSpPr>
          <p:cNvPr id="437" name="Google Shape;437;p73"/>
          <p:cNvSpPr txBox="1"/>
          <p:nvPr>
            <p:ph idx="1" type="body"/>
          </p:nvPr>
        </p:nvSpPr>
        <p:spPr>
          <a:xfrm>
            <a:off x="311700" y="1152475"/>
            <a:ext cx="244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400"/>
              <a:t>1. Write the test case</a:t>
            </a:r>
            <a:endParaRPr sz="1400"/>
          </a:p>
          <a:p>
            <a:pPr indent="0" lvl="0" marL="0" rtl="0" algn="l">
              <a:spcBef>
                <a:spcPts val="1600"/>
              </a:spcBef>
              <a:spcAft>
                <a:spcPts val="0"/>
              </a:spcAft>
              <a:buNone/>
            </a:pPr>
            <a:r>
              <a:rPr lang="vi" sz="1400"/>
              <a:t>2. Execute the test case and verify that it fails as expected</a:t>
            </a:r>
            <a:endParaRPr sz="1400"/>
          </a:p>
          <a:p>
            <a:pPr indent="0" lvl="0" marL="0" rtl="0" algn="l">
              <a:spcBef>
                <a:spcPts val="1600"/>
              </a:spcBef>
              <a:spcAft>
                <a:spcPts val="0"/>
              </a:spcAft>
              <a:buNone/>
            </a:pPr>
            <a:r>
              <a:rPr lang="vi" sz="1400"/>
              <a:t>3. Implement code that makes the test case passes </a:t>
            </a:r>
            <a:endParaRPr sz="1400"/>
          </a:p>
          <a:p>
            <a:pPr indent="0" lvl="0" marL="0" rtl="0" algn="l">
              <a:spcBef>
                <a:spcPts val="1600"/>
              </a:spcBef>
              <a:spcAft>
                <a:spcPts val="1600"/>
              </a:spcAft>
              <a:buNone/>
            </a:pPr>
            <a:r>
              <a:rPr lang="vi" sz="1400"/>
              <a:t>4. Refactor the code if necessary</a:t>
            </a:r>
            <a:endParaRPr sz="1400"/>
          </a:p>
        </p:txBody>
      </p:sp>
      <p:pic>
        <p:nvPicPr>
          <p:cNvPr id="438" name="Google Shape;438;p73"/>
          <p:cNvPicPr preferRelativeResize="0"/>
          <p:nvPr/>
        </p:nvPicPr>
        <p:blipFill>
          <a:blip r:embed="rId3">
            <a:alphaModFix/>
          </a:blip>
          <a:stretch>
            <a:fillRect/>
          </a:stretch>
        </p:blipFill>
        <p:spPr>
          <a:xfrm>
            <a:off x="2712650" y="895825"/>
            <a:ext cx="6431351" cy="36251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ReTest</a:t>
            </a:r>
            <a:endParaRPr/>
          </a:p>
        </p:txBody>
      </p:sp>
      <p:sp>
        <p:nvSpPr>
          <p:cNvPr id="444" name="Google Shape;444;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5" name="Google Shape;445;p74"/>
          <p:cNvPicPr preferRelativeResize="0"/>
          <p:nvPr/>
        </p:nvPicPr>
        <p:blipFill>
          <a:blip r:embed="rId3">
            <a:alphaModFix/>
          </a:blip>
          <a:stretch>
            <a:fillRect/>
          </a:stretch>
        </p:blipFill>
        <p:spPr>
          <a:xfrm>
            <a:off x="659075" y="972661"/>
            <a:ext cx="8126649" cy="3776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best practices</a:t>
            </a:r>
            <a:endParaRPr/>
          </a:p>
        </p:txBody>
      </p:sp>
      <p:sp>
        <p:nvSpPr>
          <p:cNvPr id="451" name="Google Shape;451;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vi" sz="1200">
                <a:solidFill>
                  <a:srgbClr val="000000"/>
                </a:solidFill>
              </a:rPr>
              <a:t>Naming Conventions</a:t>
            </a:r>
            <a:endParaRPr sz="1200">
              <a:solidFill>
                <a:srgbClr val="000000"/>
              </a:solidFill>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Pass/Fail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Data driven</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Arrange, Act, Assert</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Data Transaction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Collection Management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Performance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Process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Simulation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Multithreading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Stress-Test Patterns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vi" sz="1200">
                <a:solidFill>
                  <a:srgbClr val="000000"/>
                </a:solidFill>
                <a:highlight>
                  <a:srgbClr val="FFFFFF"/>
                </a:highlight>
              </a:rPr>
              <a:t>Presentation Layer Patterns</a:t>
            </a:r>
            <a:endParaRPr sz="1200">
              <a:solidFill>
                <a:srgbClr val="000000"/>
              </a:solidFill>
            </a:endParaRPr>
          </a:p>
        </p:txBody>
      </p:sp>
      <p:pic>
        <p:nvPicPr>
          <p:cNvPr id="452" name="Google Shape;452;p75"/>
          <p:cNvPicPr preferRelativeResize="0"/>
          <p:nvPr/>
        </p:nvPicPr>
        <p:blipFill>
          <a:blip r:embed="rId3">
            <a:alphaModFix/>
          </a:blip>
          <a:stretch>
            <a:fillRect/>
          </a:stretch>
        </p:blipFill>
        <p:spPr>
          <a:xfrm>
            <a:off x="4044150" y="1275550"/>
            <a:ext cx="4244900" cy="3170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Naming Conventions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58" name="Google Shape;45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9" name="Google Shape;459;p76"/>
          <p:cNvPicPr preferRelativeResize="0"/>
          <p:nvPr/>
        </p:nvPicPr>
        <p:blipFill>
          <a:blip r:embed="rId3">
            <a:alphaModFix/>
          </a:blip>
          <a:stretch>
            <a:fillRect/>
          </a:stretch>
        </p:blipFill>
        <p:spPr>
          <a:xfrm>
            <a:off x="809325" y="1065275"/>
            <a:ext cx="7315200" cy="36766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Pass/Fail Patterns</a:t>
            </a:r>
            <a:endParaRPr/>
          </a:p>
        </p:txBody>
      </p:sp>
      <p:sp>
        <p:nvSpPr>
          <p:cNvPr id="465" name="Google Shape;46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6" name="Google Shape;466;p77"/>
          <p:cNvPicPr preferRelativeResize="0"/>
          <p:nvPr/>
        </p:nvPicPr>
        <p:blipFill>
          <a:blip r:embed="rId3">
            <a:alphaModFix/>
          </a:blip>
          <a:stretch>
            <a:fillRect/>
          </a:stretch>
        </p:blipFill>
        <p:spPr>
          <a:xfrm>
            <a:off x="155573" y="1209273"/>
            <a:ext cx="5017175" cy="1362475"/>
          </a:xfrm>
          <a:prstGeom prst="rect">
            <a:avLst/>
          </a:prstGeom>
          <a:noFill/>
          <a:ln>
            <a:noFill/>
          </a:ln>
        </p:spPr>
      </p:pic>
      <p:pic>
        <p:nvPicPr>
          <p:cNvPr id="467" name="Google Shape;467;p77"/>
          <p:cNvPicPr preferRelativeResize="0"/>
          <p:nvPr/>
        </p:nvPicPr>
        <p:blipFill>
          <a:blip r:embed="rId4">
            <a:alphaModFix/>
          </a:blip>
          <a:stretch>
            <a:fillRect/>
          </a:stretch>
        </p:blipFill>
        <p:spPr>
          <a:xfrm>
            <a:off x="3674382" y="2829407"/>
            <a:ext cx="4587975" cy="2125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Data driven</a:t>
            </a:r>
            <a:endParaRPr/>
          </a:p>
        </p:txBody>
      </p:sp>
      <p:sp>
        <p:nvSpPr>
          <p:cNvPr id="473" name="Google Shape;473;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4" name="Google Shape;474;p78"/>
          <p:cNvPicPr preferRelativeResize="0"/>
          <p:nvPr/>
        </p:nvPicPr>
        <p:blipFill>
          <a:blip r:embed="rId3">
            <a:alphaModFix/>
          </a:blip>
          <a:stretch>
            <a:fillRect/>
          </a:stretch>
        </p:blipFill>
        <p:spPr>
          <a:xfrm>
            <a:off x="361194" y="1615719"/>
            <a:ext cx="8006400" cy="2589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1" name="Google Shape;481;p79"/>
          <p:cNvPicPr preferRelativeResize="0"/>
          <p:nvPr/>
        </p:nvPicPr>
        <p:blipFill>
          <a:blip r:embed="rId3">
            <a:alphaModFix/>
          </a:blip>
          <a:stretch>
            <a:fillRect/>
          </a:stretch>
        </p:blipFill>
        <p:spPr>
          <a:xfrm>
            <a:off x="0" y="131624"/>
            <a:ext cx="9144001" cy="48802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Arrange, Act, Assert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8" name="Google Shape;488;p80"/>
          <p:cNvPicPr preferRelativeResize="0"/>
          <p:nvPr/>
        </p:nvPicPr>
        <p:blipFill>
          <a:blip r:embed="rId3">
            <a:alphaModFix/>
          </a:blip>
          <a:stretch>
            <a:fillRect/>
          </a:stretch>
        </p:blipFill>
        <p:spPr>
          <a:xfrm>
            <a:off x="222175" y="2694901"/>
            <a:ext cx="5528001" cy="2448600"/>
          </a:xfrm>
          <a:prstGeom prst="rect">
            <a:avLst/>
          </a:prstGeom>
          <a:noFill/>
          <a:ln>
            <a:noFill/>
          </a:ln>
        </p:spPr>
      </p:pic>
      <p:pic>
        <p:nvPicPr>
          <p:cNvPr id="489" name="Google Shape;489;p80"/>
          <p:cNvPicPr preferRelativeResize="0"/>
          <p:nvPr/>
        </p:nvPicPr>
        <p:blipFill>
          <a:blip r:embed="rId4">
            <a:alphaModFix/>
          </a:blip>
          <a:stretch>
            <a:fillRect/>
          </a:stretch>
        </p:blipFill>
        <p:spPr>
          <a:xfrm>
            <a:off x="3901025" y="2145248"/>
            <a:ext cx="5360524" cy="2319475"/>
          </a:xfrm>
          <a:prstGeom prst="rect">
            <a:avLst/>
          </a:prstGeom>
          <a:noFill/>
          <a:ln>
            <a:noFill/>
          </a:ln>
        </p:spPr>
      </p:pic>
      <p:pic>
        <p:nvPicPr>
          <p:cNvPr id="490" name="Google Shape;490;p80"/>
          <p:cNvPicPr preferRelativeResize="0"/>
          <p:nvPr/>
        </p:nvPicPr>
        <p:blipFill>
          <a:blip r:embed="rId5">
            <a:alphaModFix/>
          </a:blip>
          <a:stretch>
            <a:fillRect/>
          </a:stretch>
        </p:blipFill>
        <p:spPr>
          <a:xfrm>
            <a:off x="222175" y="983054"/>
            <a:ext cx="5734950" cy="25454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Data Transaction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6" name="Google Shape;496;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7" name="Google Shape;497;p81"/>
          <p:cNvPicPr preferRelativeResize="0"/>
          <p:nvPr/>
        </p:nvPicPr>
        <p:blipFill>
          <a:blip r:embed="rId3">
            <a:alphaModFix/>
          </a:blip>
          <a:stretch>
            <a:fillRect/>
          </a:stretch>
        </p:blipFill>
        <p:spPr>
          <a:xfrm>
            <a:off x="537282" y="1111357"/>
            <a:ext cx="3004825" cy="3884300"/>
          </a:xfrm>
          <a:prstGeom prst="rect">
            <a:avLst/>
          </a:prstGeom>
          <a:noFill/>
          <a:ln>
            <a:noFill/>
          </a:ln>
        </p:spPr>
      </p:pic>
      <p:pic>
        <p:nvPicPr>
          <p:cNvPr id="498" name="Google Shape;498;p81"/>
          <p:cNvPicPr preferRelativeResize="0"/>
          <p:nvPr/>
        </p:nvPicPr>
        <p:blipFill>
          <a:blip r:embed="rId4">
            <a:alphaModFix/>
          </a:blip>
          <a:stretch>
            <a:fillRect/>
          </a:stretch>
        </p:blipFill>
        <p:spPr>
          <a:xfrm>
            <a:off x="5214886" y="1628599"/>
            <a:ext cx="3741875" cy="246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4 pillars for good unittest</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Protection against regressions</a:t>
            </a:r>
            <a:endParaRPr/>
          </a:p>
          <a:p>
            <a:pPr indent="-317500" lvl="1" marL="914400" rtl="0" algn="l">
              <a:spcBef>
                <a:spcPts val="0"/>
              </a:spcBef>
              <a:spcAft>
                <a:spcPts val="0"/>
              </a:spcAft>
              <a:buSzPts val="1400"/>
              <a:buChar char="○"/>
            </a:pPr>
            <a:r>
              <a:rPr lang="vi"/>
              <a:t>To maximize the metric of protection </a:t>
            </a:r>
            <a:r>
              <a:rPr lang="vi">
                <a:solidFill>
                  <a:srgbClr val="FF0000"/>
                </a:solidFill>
              </a:rPr>
              <a:t>against regressions</a:t>
            </a:r>
            <a:r>
              <a:rPr lang="vi"/>
              <a:t>, the test needs</a:t>
            </a:r>
            <a:endParaRPr/>
          </a:p>
          <a:p>
            <a:pPr indent="-317500" lvl="1" marL="914400" rtl="0" algn="l">
              <a:spcBef>
                <a:spcPts val="0"/>
              </a:spcBef>
              <a:spcAft>
                <a:spcPts val="0"/>
              </a:spcAft>
              <a:buSzPts val="1400"/>
              <a:buChar char="○"/>
            </a:pPr>
            <a:r>
              <a:rPr lang="vi"/>
              <a:t>to aim at exercising as </a:t>
            </a:r>
            <a:r>
              <a:rPr lang="vi">
                <a:solidFill>
                  <a:srgbClr val="FF0000"/>
                </a:solidFill>
              </a:rPr>
              <a:t>much</a:t>
            </a:r>
            <a:r>
              <a:rPr lang="vi"/>
              <a:t> code as possible.</a:t>
            </a:r>
            <a:endParaRPr/>
          </a:p>
          <a:p>
            <a:pPr indent="-342900" lvl="0" marL="457200" rtl="0" algn="l">
              <a:spcBef>
                <a:spcPts val="0"/>
              </a:spcBef>
              <a:spcAft>
                <a:spcPts val="0"/>
              </a:spcAft>
              <a:buSzPts val="1800"/>
              <a:buChar char="●"/>
            </a:pPr>
            <a:r>
              <a:rPr lang="vi"/>
              <a:t>Resistance to refactoring</a:t>
            </a:r>
            <a:endParaRPr/>
          </a:p>
          <a:p>
            <a:pPr indent="-317500" lvl="1" marL="914400" rtl="0" algn="l">
              <a:spcBef>
                <a:spcPts val="0"/>
              </a:spcBef>
              <a:spcAft>
                <a:spcPts val="0"/>
              </a:spcAft>
              <a:buSzPts val="1400"/>
              <a:buChar char="○"/>
            </a:pPr>
            <a:r>
              <a:rPr lang="vi"/>
              <a:t>Tests provide an </a:t>
            </a:r>
            <a:r>
              <a:rPr lang="vi">
                <a:solidFill>
                  <a:srgbClr val="FF0000"/>
                </a:solidFill>
              </a:rPr>
              <a:t>early</a:t>
            </a:r>
            <a:r>
              <a:rPr lang="vi"/>
              <a:t> warning when you break existing functionality</a:t>
            </a:r>
            <a:endParaRPr/>
          </a:p>
          <a:p>
            <a:pPr indent="-317500" lvl="1" marL="914400" rtl="0" algn="l">
              <a:spcBef>
                <a:spcPts val="0"/>
              </a:spcBef>
              <a:spcAft>
                <a:spcPts val="0"/>
              </a:spcAft>
              <a:buSzPts val="1400"/>
              <a:buChar char="○"/>
            </a:pPr>
            <a:r>
              <a:rPr lang="vi"/>
              <a:t>You become confident that your code changes won’t lead to regressions</a:t>
            </a:r>
            <a:endParaRPr/>
          </a:p>
          <a:p>
            <a:pPr indent="-342900" lvl="0" marL="457200" rtl="0" algn="l">
              <a:spcBef>
                <a:spcPts val="0"/>
              </a:spcBef>
              <a:spcAft>
                <a:spcPts val="0"/>
              </a:spcAft>
              <a:buSzPts val="1800"/>
              <a:buChar char="●"/>
            </a:pPr>
            <a:r>
              <a:rPr lang="vi"/>
              <a:t>Fast feedback</a:t>
            </a:r>
            <a:endParaRPr/>
          </a:p>
          <a:p>
            <a:pPr indent="-317500" lvl="1" marL="914400" rtl="0" algn="l">
              <a:spcBef>
                <a:spcPts val="0"/>
              </a:spcBef>
              <a:spcAft>
                <a:spcPts val="0"/>
              </a:spcAft>
              <a:buSzPts val="1400"/>
              <a:buChar char="○"/>
            </a:pPr>
            <a:r>
              <a:rPr lang="vi"/>
              <a:t>How hard it is to </a:t>
            </a:r>
            <a:r>
              <a:rPr lang="vi">
                <a:solidFill>
                  <a:srgbClr val="FF0000"/>
                </a:solidFill>
              </a:rPr>
              <a:t>understand</a:t>
            </a:r>
            <a:r>
              <a:rPr lang="vi"/>
              <a:t> the test</a:t>
            </a:r>
            <a:endParaRPr/>
          </a:p>
          <a:p>
            <a:pPr indent="-317500" lvl="1" marL="914400" rtl="0" algn="l">
              <a:spcBef>
                <a:spcPts val="0"/>
              </a:spcBef>
              <a:spcAft>
                <a:spcPts val="0"/>
              </a:spcAft>
              <a:buSzPts val="1400"/>
              <a:buChar char="○"/>
            </a:pPr>
            <a:r>
              <a:rPr lang="vi"/>
              <a:t>How hard it is to run the test</a:t>
            </a:r>
            <a:endParaRPr/>
          </a:p>
          <a:p>
            <a:pPr indent="-342900" lvl="0" marL="457200" rtl="0" algn="l">
              <a:spcBef>
                <a:spcPts val="0"/>
              </a:spcBef>
              <a:spcAft>
                <a:spcPts val="0"/>
              </a:spcAft>
              <a:buSzPts val="1800"/>
              <a:buChar char="●"/>
            </a:pPr>
            <a:r>
              <a:rPr lang="vi"/>
              <a:t>Maintainability</a:t>
            </a:r>
            <a:endParaRPr/>
          </a:p>
          <a:p>
            <a:pPr indent="-317500" lvl="1" marL="914400" rtl="0" algn="l">
              <a:spcBef>
                <a:spcPts val="0"/>
              </a:spcBef>
              <a:spcAft>
                <a:spcPts val="0"/>
              </a:spcAft>
              <a:buSzPts val="1400"/>
              <a:buChar char="○"/>
            </a:pPr>
            <a:r>
              <a:rPr lang="vi"/>
              <a:t>Num of </a:t>
            </a:r>
            <a:r>
              <a:rPr lang="vi">
                <a:solidFill>
                  <a:srgbClr val="FF0000"/>
                </a:solidFill>
              </a:rPr>
              <a:t>reused</a:t>
            </a:r>
            <a:r>
              <a:rPr lang="vi"/>
              <a:t> testcase</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Collection Management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4" name="Google Shape;504;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5" name="Google Shape;505;p82"/>
          <p:cNvPicPr preferRelativeResize="0"/>
          <p:nvPr/>
        </p:nvPicPr>
        <p:blipFill>
          <a:blip r:embed="rId3">
            <a:alphaModFix/>
          </a:blip>
          <a:stretch>
            <a:fillRect/>
          </a:stretch>
        </p:blipFill>
        <p:spPr>
          <a:xfrm>
            <a:off x="570811" y="1152475"/>
            <a:ext cx="5579050" cy="1112225"/>
          </a:xfrm>
          <a:prstGeom prst="rect">
            <a:avLst/>
          </a:prstGeom>
          <a:noFill/>
          <a:ln>
            <a:noFill/>
          </a:ln>
        </p:spPr>
      </p:pic>
      <p:pic>
        <p:nvPicPr>
          <p:cNvPr id="506" name="Google Shape;506;p82"/>
          <p:cNvPicPr preferRelativeResize="0"/>
          <p:nvPr/>
        </p:nvPicPr>
        <p:blipFill>
          <a:blip r:embed="rId4">
            <a:alphaModFix/>
          </a:blip>
          <a:stretch>
            <a:fillRect/>
          </a:stretch>
        </p:blipFill>
        <p:spPr>
          <a:xfrm>
            <a:off x="5005857" y="2485207"/>
            <a:ext cx="3303325" cy="2572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Performance Patterns</a:t>
            </a:r>
            <a:endParaRPr/>
          </a:p>
        </p:txBody>
      </p:sp>
      <p:sp>
        <p:nvSpPr>
          <p:cNvPr id="512" name="Google Shape;512;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3" name="Google Shape;513;p83"/>
          <p:cNvPicPr preferRelativeResize="0"/>
          <p:nvPr/>
        </p:nvPicPr>
        <p:blipFill>
          <a:blip r:embed="rId3">
            <a:alphaModFix/>
          </a:blip>
          <a:stretch>
            <a:fillRect/>
          </a:stretch>
        </p:blipFill>
        <p:spPr>
          <a:xfrm>
            <a:off x="295289" y="1555763"/>
            <a:ext cx="8895225" cy="1565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Process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9" name="Google Shape;519;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0" name="Google Shape;520;p84"/>
          <p:cNvPicPr preferRelativeResize="0"/>
          <p:nvPr/>
        </p:nvPicPr>
        <p:blipFill>
          <a:blip r:embed="rId3">
            <a:alphaModFix/>
          </a:blip>
          <a:stretch>
            <a:fillRect/>
          </a:stretch>
        </p:blipFill>
        <p:spPr>
          <a:xfrm>
            <a:off x="311707" y="1152475"/>
            <a:ext cx="3195512" cy="3416400"/>
          </a:xfrm>
          <a:prstGeom prst="rect">
            <a:avLst/>
          </a:prstGeom>
          <a:noFill/>
          <a:ln>
            <a:noFill/>
          </a:ln>
        </p:spPr>
      </p:pic>
      <p:pic>
        <p:nvPicPr>
          <p:cNvPr id="521" name="Google Shape;521;p84"/>
          <p:cNvPicPr preferRelativeResize="0"/>
          <p:nvPr/>
        </p:nvPicPr>
        <p:blipFill>
          <a:blip r:embed="rId4">
            <a:alphaModFix/>
          </a:blip>
          <a:stretch>
            <a:fillRect/>
          </a:stretch>
        </p:blipFill>
        <p:spPr>
          <a:xfrm>
            <a:off x="4172704" y="1195929"/>
            <a:ext cx="4357800" cy="1331900"/>
          </a:xfrm>
          <a:prstGeom prst="rect">
            <a:avLst/>
          </a:prstGeom>
          <a:noFill/>
          <a:ln>
            <a:noFill/>
          </a:ln>
        </p:spPr>
      </p:pic>
      <p:pic>
        <p:nvPicPr>
          <p:cNvPr id="522" name="Google Shape;522;p84"/>
          <p:cNvPicPr preferRelativeResize="0"/>
          <p:nvPr/>
        </p:nvPicPr>
        <p:blipFill>
          <a:blip r:embed="rId5">
            <a:alphaModFix/>
          </a:blip>
          <a:stretch>
            <a:fillRect/>
          </a:stretch>
        </p:blipFill>
        <p:spPr>
          <a:xfrm>
            <a:off x="4053425" y="3146675"/>
            <a:ext cx="4778875" cy="69485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Simulation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8" name="Google Shape;528;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9" name="Google Shape;529;p85"/>
          <p:cNvPicPr preferRelativeResize="0"/>
          <p:nvPr/>
        </p:nvPicPr>
        <p:blipFill>
          <a:blip r:embed="rId3">
            <a:alphaModFix/>
          </a:blip>
          <a:stretch>
            <a:fillRect/>
          </a:stretch>
        </p:blipFill>
        <p:spPr>
          <a:xfrm>
            <a:off x="311706" y="1189156"/>
            <a:ext cx="3842425" cy="3343050"/>
          </a:xfrm>
          <a:prstGeom prst="rect">
            <a:avLst/>
          </a:prstGeom>
          <a:noFill/>
          <a:ln>
            <a:noFill/>
          </a:ln>
        </p:spPr>
      </p:pic>
      <p:pic>
        <p:nvPicPr>
          <p:cNvPr id="530" name="Google Shape;530;p85"/>
          <p:cNvPicPr preferRelativeResize="0"/>
          <p:nvPr/>
        </p:nvPicPr>
        <p:blipFill>
          <a:blip r:embed="rId4">
            <a:alphaModFix/>
          </a:blip>
          <a:stretch>
            <a:fillRect/>
          </a:stretch>
        </p:blipFill>
        <p:spPr>
          <a:xfrm>
            <a:off x="4944457" y="694375"/>
            <a:ext cx="3065000" cy="1626925"/>
          </a:xfrm>
          <a:prstGeom prst="rect">
            <a:avLst/>
          </a:prstGeom>
          <a:noFill/>
          <a:ln>
            <a:noFill/>
          </a:ln>
        </p:spPr>
      </p:pic>
      <p:pic>
        <p:nvPicPr>
          <p:cNvPr id="531" name="Google Shape;531;p85"/>
          <p:cNvPicPr preferRelativeResize="0"/>
          <p:nvPr/>
        </p:nvPicPr>
        <p:blipFill>
          <a:blip r:embed="rId5">
            <a:alphaModFix/>
          </a:blip>
          <a:stretch>
            <a:fillRect/>
          </a:stretch>
        </p:blipFill>
        <p:spPr>
          <a:xfrm>
            <a:off x="4796383" y="2990725"/>
            <a:ext cx="3361150" cy="1784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Multithreading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7" name="Google Shape;53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8" name="Google Shape;538;p86"/>
          <p:cNvPicPr preferRelativeResize="0"/>
          <p:nvPr/>
        </p:nvPicPr>
        <p:blipFill>
          <a:blip r:embed="rId3">
            <a:alphaModFix/>
          </a:blip>
          <a:stretch>
            <a:fillRect/>
          </a:stretch>
        </p:blipFill>
        <p:spPr>
          <a:xfrm>
            <a:off x="608509" y="1199509"/>
            <a:ext cx="6215485" cy="1372250"/>
          </a:xfrm>
          <a:prstGeom prst="rect">
            <a:avLst/>
          </a:prstGeom>
          <a:noFill/>
          <a:ln>
            <a:noFill/>
          </a:ln>
        </p:spPr>
      </p:pic>
      <p:pic>
        <p:nvPicPr>
          <p:cNvPr id="539" name="Google Shape;539;p86"/>
          <p:cNvPicPr preferRelativeResize="0"/>
          <p:nvPr/>
        </p:nvPicPr>
        <p:blipFill>
          <a:blip r:embed="rId4">
            <a:alphaModFix/>
          </a:blip>
          <a:stretch>
            <a:fillRect/>
          </a:stretch>
        </p:blipFill>
        <p:spPr>
          <a:xfrm>
            <a:off x="2225410" y="3319300"/>
            <a:ext cx="6606900" cy="15101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Stress-Test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5" name="Google Shape;545;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6" name="Google Shape;546;p87"/>
          <p:cNvPicPr preferRelativeResize="0"/>
          <p:nvPr/>
        </p:nvPicPr>
        <p:blipFill>
          <a:blip r:embed="rId3">
            <a:alphaModFix/>
          </a:blip>
          <a:stretch>
            <a:fillRect/>
          </a:stretch>
        </p:blipFill>
        <p:spPr>
          <a:xfrm>
            <a:off x="259481" y="1115706"/>
            <a:ext cx="6656299" cy="1660475"/>
          </a:xfrm>
          <a:prstGeom prst="rect">
            <a:avLst/>
          </a:prstGeom>
          <a:noFill/>
          <a:ln>
            <a:noFill/>
          </a:ln>
        </p:spPr>
      </p:pic>
      <p:pic>
        <p:nvPicPr>
          <p:cNvPr id="547" name="Google Shape;547;p87"/>
          <p:cNvPicPr preferRelativeResize="0"/>
          <p:nvPr/>
        </p:nvPicPr>
        <p:blipFill>
          <a:blip r:embed="rId4">
            <a:alphaModFix/>
          </a:blip>
          <a:stretch>
            <a:fillRect/>
          </a:stretch>
        </p:blipFill>
        <p:spPr>
          <a:xfrm>
            <a:off x="3997964" y="3279014"/>
            <a:ext cx="4707935" cy="1660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Presentation Layer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3" name="Google Shape;553;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4" name="Google Shape;554;p88"/>
          <p:cNvPicPr preferRelativeResize="0"/>
          <p:nvPr/>
        </p:nvPicPr>
        <p:blipFill>
          <a:blip r:embed="rId3">
            <a:alphaModFix/>
          </a:blip>
          <a:stretch>
            <a:fillRect/>
          </a:stretch>
        </p:blipFill>
        <p:spPr>
          <a:xfrm>
            <a:off x="508850" y="1152475"/>
            <a:ext cx="7714501" cy="3728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Presentation Layer Patterns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0" name="Google Shape;560;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1" name="Google Shape;561;p89"/>
          <p:cNvPicPr preferRelativeResize="0"/>
          <p:nvPr/>
        </p:nvPicPr>
        <p:blipFill>
          <a:blip r:embed="rId3">
            <a:alphaModFix/>
          </a:blip>
          <a:stretch>
            <a:fillRect/>
          </a:stretch>
        </p:blipFill>
        <p:spPr>
          <a:xfrm>
            <a:off x="446450" y="1221958"/>
            <a:ext cx="7597450" cy="36715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TDD </a:t>
            </a:r>
            <a:endParaRPr/>
          </a:p>
          <a:p>
            <a:pPr indent="0" lvl="0" marL="0" rtl="0" algn="l">
              <a:spcBef>
                <a:spcPts val="0"/>
              </a:spcBef>
              <a:spcAft>
                <a:spcPts val="0"/>
              </a:spcAft>
              <a:buNone/>
            </a:pPr>
            <a:r>
              <a:rPr lang="vi"/>
              <a:t>best </a:t>
            </a:r>
            <a:endParaRPr/>
          </a:p>
          <a:p>
            <a:pPr indent="0" lvl="0" marL="0" rtl="0" algn="l">
              <a:spcBef>
                <a:spcPts val="0"/>
              </a:spcBef>
              <a:spcAft>
                <a:spcPts val="0"/>
              </a:spcAft>
              <a:buNone/>
            </a:pPr>
            <a:r>
              <a:rPr lang="vi"/>
              <a:t>practices</a:t>
            </a:r>
            <a:endParaRPr/>
          </a:p>
        </p:txBody>
      </p:sp>
      <p:pic>
        <p:nvPicPr>
          <p:cNvPr id="567" name="Google Shape;567;p90"/>
          <p:cNvPicPr preferRelativeResize="0"/>
          <p:nvPr/>
        </p:nvPicPr>
        <p:blipFill>
          <a:blip r:embed="rId3">
            <a:alphaModFix/>
          </a:blip>
          <a:stretch>
            <a:fillRect/>
          </a:stretch>
        </p:blipFill>
        <p:spPr>
          <a:xfrm>
            <a:off x="4244325" y="84625"/>
            <a:ext cx="4792826" cy="4931651"/>
          </a:xfrm>
          <a:prstGeom prst="rect">
            <a:avLst/>
          </a:prstGeom>
          <a:noFill/>
          <a:ln>
            <a:noFill/>
          </a:ln>
        </p:spPr>
      </p:pic>
      <p:pic>
        <p:nvPicPr>
          <p:cNvPr id="568" name="Google Shape;568;p90"/>
          <p:cNvPicPr preferRelativeResize="0"/>
          <p:nvPr/>
        </p:nvPicPr>
        <p:blipFill>
          <a:blip r:embed="rId4">
            <a:alphaModFix/>
          </a:blip>
          <a:stretch>
            <a:fillRect/>
          </a:stretch>
        </p:blipFill>
        <p:spPr>
          <a:xfrm>
            <a:off x="626000" y="1017725"/>
            <a:ext cx="3771459" cy="39733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a:t>
            </a:r>
            <a:endParaRPr/>
          </a:p>
        </p:txBody>
      </p:sp>
      <p:sp>
        <p:nvSpPr>
          <p:cNvPr id="574" name="Google Shape;57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Practice: Parameters</a:t>
            </a:r>
            <a:endParaRPr/>
          </a:p>
          <a:p>
            <a:pPr indent="-342900" lvl="0" marL="457200" rtl="0" algn="l">
              <a:spcBef>
                <a:spcPts val="0"/>
              </a:spcBef>
              <a:spcAft>
                <a:spcPts val="0"/>
              </a:spcAft>
              <a:buSzPts val="1800"/>
              <a:buChar char="-"/>
            </a:pPr>
            <a:r>
              <a:rPr lang="vi"/>
              <a:t>Practice: Rules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3"/>
              </a:rPr>
              <a:t>Rules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4"/>
              </a:rPr>
              <a:t>Theories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5"/>
              </a:rPr>
              <a:t>Test Fixtures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6"/>
              </a:rPr>
              <a:t>Categories</a:t>
            </a:r>
            <a:endParaRPr/>
          </a:p>
          <a:p>
            <a:pPr indent="-317500" lvl="1" marL="914400" marR="177800" rtl="0" algn="l">
              <a:lnSpc>
                <a:spcPct val="142857"/>
              </a:lnSpc>
              <a:spcBef>
                <a:spcPts val="0"/>
              </a:spcBef>
              <a:spcAft>
                <a:spcPts val="0"/>
              </a:spcAft>
              <a:buClr>
                <a:srgbClr val="404040"/>
              </a:buClr>
              <a:buSzPts val="1400"/>
              <a:buChar char="-"/>
            </a:pPr>
            <a:r>
              <a:rPr lang="vi">
                <a:uFill>
                  <a:noFill/>
                </a:uFill>
                <a:hlinkClick r:id="rId7"/>
              </a:rPr>
              <a:t>Use with Maven</a:t>
            </a:r>
            <a:endParaRPr>
              <a:solidFill>
                <a:srgbClr val="0088CC"/>
              </a:solidFill>
              <a:highlight>
                <a:srgbClr val="FFFFFF"/>
              </a:highlight>
            </a:endParaRPr>
          </a:p>
          <a:p>
            <a:pPr indent="-342900" lvl="0" marL="457200" rtl="0" algn="l">
              <a:spcBef>
                <a:spcPts val="0"/>
              </a:spcBef>
              <a:spcAft>
                <a:spcPts val="0"/>
              </a:spcAft>
              <a:buSzPts val="1800"/>
              <a:buChar char="-"/>
            </a:pPr>
            <a:r>
              <a:rPr lang="vi"/>
              <a:t>Upgrade to JUnit5 </a:t>
            </a:r>
            <a:endParaRPr/>
          </a:p>
          <a:p>
            <a:pPr indent="-317500" lvl="1" marL="914400" rtl="0" algn="l">
              <a:spcBef>
                <a:spcPts val="0"/>
              </a:spcBef>
              <a:spcAft>
                <a:spcPts val="0"/>
              </a:spcAft>
              <a:buSzPts val="1400"/>
              <a:buChar char="-"/>
            </a:pPr>
            <a:r>
              <a:rPr lang="vi"/>
              <a:t>JUnit 5 = JUnit Platform + JUnit Jupiter + JUnit Vintage</a:t>
            </a:r>
            <a:endParaRPr/>
          </a:p>
          <a:p>
            <a:pPr indent="-317500" lvl="1" marL="914400" rtl="0" algn="l">
              <a:spcBef>
                <a:spcPts val="0"/>
              </a:spcBef>
              <a:spcAft>
                <a:spcPts val="0"/>
              </a:spcAft>
              <a:buSzPts val="1400"/>
              <a:buChar char="-"/>
            </a:pPr>
            <a:r>
              <a:rPr lang="vi"/>
              <a:t>Ref:</a:t>
            </a:r>
            <a:r>
              <a:rPr lang="vi" sz="1200"/>
              <a:t> </a:t>
            </a:r>
            <a:r>
              <a:rPr lang="vi" sz="1200" u="sng">
                <a:solidFill>
                  <a:schemeClr val="hlink"/>
                </a:solidFill>
                <a:hlinkClick r:id="rId8"/>
              </a:rPr>
              <a:t>https://junit.org/junit5/docs/current/user-guide/#writing-tests</a:t>
            </a:r>
            <a:r>
              <a:rPr lang="vi" sz="1200"/>
              <a:t> </a:t>
            </a:r>
            <a:endParaRPr sz="1200"/>
          </a:p>
          <a:p>
            <a:pPr indent="0" lvl="0" marL="457200" rtl="0" algn="l">
              <a:spcBef>
                <a:spcPts val="1600"/>
              </a:spcBef>
              <a:spcAft>
                <a:spcPts val="1600"/>
              </a:spcAft>
              <a:buNone/>
            </a:pPr>
            <a:r>
              <a:t/>
            </a:r>
            <a:endParaRPr/>
          </a:p>
        </p:txBody>
      </p:sp>
      <p:sp>
        <p:nvSpPr>
          <p:cNvPr id="575" name="Google Shape;575;p91"/>
          <p:cNvSpPr txBox="1"/>
          <p:nvPr/>
        </p:nvSpPr>
        <p:spPr>
          <a:xfrm>
            <a:off x="7613100" y="119225"/>
            <a:ext cx="1530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900">
                <a:solidFill>
                  <a:srgbClr val="FFFFFF"/>
                </a:solidFill>
                <a:highlight>
                  <a:srgbClr val="000000"/>
                </a:highlight>
              </a:rPr>
              <a:t>Thực hành</a:t>
            </a:r>
            <a:endParaRPr b="1" sz="1900">
              <a:solidFill>
                <a:srgbClr val="FFFFFF"/>
              </a:solidFill>
              <a:highlight>
                <a:srgbClr val="0000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Scope</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 name="Google Shape;99;p20"/>
          <p:cNvPicPr preferRelativeResize="0"/>
          <p:nvPr/>
        </p:nvPicPr>
        <p:blipFill>
          <a:blip r:embed="rId3">
            <a:alphaModFix/>
          </a:blip>
          <a:stretch>
            <a:fillRect/>
          </a:stretch>
        </p:blipFill>
        <p:spPr>
          <a:xfrm>
            <a:off x="2256636" y="0"/>
            <a:ext cx="6844030"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2"/>
          <p:cNvSpPr txBox="1"/>
          <p:nvPr>
            <p:ph type="title"/>
          </p:nvPr>
        </p:nvSpPr>
        <p:spPr>
          <a:xfrm>
            <a:off x="3850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Day 2</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Agenda</a:t>
            </a:r>
            <a:endParaRPr/>
          </a:p>
        </p:txBody>
      </p:sp>
      <p:sp>
        <p:nvSpPr>
          <p:cNvPr id="586" name="Google Shape;586;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 with rule, parameterized</a:t>
            </a:r>
            <a:endParaRPr/>
          </a:p>
          <a:p>
            <a:pPr indent="0" lvl="0" marL="0" rtl="0" algn="l">
              <a:spcBef>
                <a:spcPts val="1600"/>
              </a:spcBef>
              <a:spcAft>
                <a:spcPts val="1600"/>
              </a:spcAft>
              <a:buNone/>
            </a:pPr>
            <a:r>
              <a:rPr lang="vi"/>
              <a:t>TDD cycle, best practice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TDD cycle</a:t>
            </a:r>
            <a:endParaRPr/>
          </a:p>
        </p:txBody>
      </p:sp>
      <p:sp>
        <p:nvSpPr>
          <p:cNvPr id="592" name="Google Shape;592;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4325" lvl="0" marL="749300" rtl="0" algn="l">
              <a:spcBef>
                <a:spcPts val="0"/>
              </a:spcBef>
              <a:spcAft>
                <a:spcPts val="0"/>
              </a:spcAft>
              <a:buClr>
                <a:srgbClr val="828282"/>
              </a:buClr>
              <a:buSzPts val="1350"/>
              <a:buChar char="●"/>
            </a:pPr>
            <a:r>
              <a:rPr i="1" lang="vi" sz="1350">
                <a:solidFill>
                  <a:srgbClr val="828282"/>
                </a:solidFill>
                <a:highlight>
                  <a:srgbClr val="FDFDFD"/>
                </a:highlight>
              </a:rPr>
              <a:t>Quickly add test</a:t>
            </a:r>
            <a:endParaRPr i="1" sz="1350">
              <a:solidFill>
                <a:srgbClr val="828282"/>
              </a:solidFill>
              <a:highlight>
                <a:srgbClr val="FDFDFD"/>
              </a:highlight>
            </a:endParaRPr>
          </a:p>
          <a:p>
            <a:pPr indent="-304800" lvl="1" marL="914400" rtl="0" algn="l">
              <a:spcBef>
                <a:spcPts val="0"/>
              </a:spcBef>
              <a:spcAft>
                <a:spcPts val="0"/>
              </a:spcAft>
              <a:buClr>
                <a:srgbClr val="111111"/>
              </a:buClr>
              <a:buSzPts val="1200"/>
              <a:buAutoNum type="alphaLcPeriod"/>
            </a:pPr>
            <a:r>
              <a:rPr lang="vi" sz="1200">
                <a:solidFill>
                  <a:srgbClr val="111111"/>
                </a:solidFill>
                <a:highlight>
                  <a:srgbClr val="FDFDFD"/>
                </a:highlight>
              </a:rPr>
              <a:t>Fake It</a:t>
            </a:r>
            <a:endParaRPr sz="1200">
              <a:solidFill>
                <a:srgbClr val="111111"/>
              </a:solidFill>
              <a:highlight>
                <a:srgbClr val="FDFDFD"/>
              </a:highlight>
            </a:endParaRPr>
          </a:p>
          <a:p>
            <a:pPr indent="-304800" lvl="1" marL="914400" rtl="0" algn="l">
              <a:spcBef>
                <a:spcPts val="0"/>
              </a:spcBef>
              <a:spcAft>
                <a:spcPts val="0"/>
              </a:spcAft>
              <a:buClr>
                <a:srgbClr val="111111"/>
              </a:buClr>
              <a:buSzPts val="1200"/>
              <a:buAutoNum type="alphaLcPeriod"/>
            </a:pPr>
            <a:r>
              <a:rPr lang="vi" sz="1200">
                <a:solidFill>
                  <a:srgbClr val="111111"/>
                </a:solidFill>
                <a:highlight>
                  <a:srgbClr val="FDFDFD"/>
                </a:highlight>
              </a:rPr>
              <a:t>Obvious Implementation</a:t>
            </a:r>
            <a:endParaRPr sz="1200">
              <a:solidFill>
                <a:srgbClr val="111111"/>
              </a:solidFill>
              <a:highlight>
                <a:srgbClr val="FDFDFD"/>
              </a:highlight>
            </a:endParaRPr>
          </a:p>
          <a:p>
            <a:pPr indent="-304800" lvl="1" marL="914400" rtl="0" algn="l">
              <a:spcBef>
                <a:spcPts val="0"/>
              </a:spcBef>
              <a:spcAft>
                <a:spcPts val="0"/>
              </a:spcAft>
              <a:buClr>
                <a:srgbClr val="111111"/>
              </a:buClr>
              <a:buSzPts val="1200"/>
              <a:buAutoNum type="alphaLcPeriod"/>
            </a:pPr>
            <a:r>
              <a:rPr lang="vi" sz="1200">
                <a:solidFill>
                  <a:srgbClr val="111111"/>
                </a:solidFill>
                <a:highlight>
                  <a:srgbClr val="FDFDFD"/>
                </a:highlight>
              </a:rPr>
              <a:t>Triangulation</a:t>
            </a:r>
            <a:endParaRPr sz="1200">
              <a:solidFill>
                <a:srgbClr val="111111"/>
              </a:solidFill>
              <a:highlight>
                <a:srgbClr val="FDFDFD"/>
              </a:highlight>
            </a:endParaRPr>
          </a:p>
          <a:p>
            <a:pPr indent="-288925" lvl="2" marL="1371600" rtl="0" algn="l">
              <a:spcBef>
                <a:spcPts val="0"/>
              </a:spcBef>
              <a:spcAft>
                <a:spcPts val="0"/>
              </a:spcAft>
              <a:buClr>
                <a:srgbClr val="828282"/>
              </a:buClr>
              <a:buSzPts val="950"/>
              <a:buAutoNum type="romanLcPeriod"/>
            </a:pPr>
            <a:r>
              <a:rPr lang="vi" sz="950">
                <a:solidFill>
                  <a:srgbClr val="828282"/>
                </a:solidFill>
                <a:highlight>
                  <a:srgbClr val="FDFDFD"/>
                </a:highlight>
              </a:rPr>
              <a:t>we only generalize code when we have two examples or more</a:t>
            </a:r>
            <a:endParaRPr sz="950">
              <a:solidFill>
                <a:srgbClr val="828282"/>
              </a:solidFill>
              <a:highlight>
                <a:srgbClr val="FDFDFD"/>
              </a:highlight>
            </a:endParaRPr>
          </a:p>
          <a:p>
            <a:pPr indent="-314325" lvl="0" marL="749300" rtl="0" algn="l">
              <a:spcBef>
                <a:spcPts val="0"/>
              </a:spcBef>
              <a:spcAft>
                <a:spcPts val="0"/>
              </a:spcAft>
              <a:buClr>
                <a:srgbClr val="828282"/>
              </a:buClr>
              <a:buSzPts val="1350"/>
              <a:buChar char="●"/>
            </a:pPr>
            <a:r>
              <a:rPr i="1" lang="vi" sz="1350">
                <a:solidFill>
                  <a:srgbClr val="828282"/>
                </a:solidFill>
                <a:highlight>
                  <a:srgbClr val="FDFDFD"/>
                </a:highlight>
              </a:rPr>
              <a:t>Run all tests and see the new one fail</a:t>
            </a:r>
            <a:endParaRPr i="1" sz="1350">
              <a:solidFill>
                <a:srgbClr val="828282"/>
              </a:solidFill>
              <a:highlight>
                <a:srgbClr val="FDFDFD"/>
              </a:highlight>
            </a:endParaRPr>
          </a:p>
          <a:p>
            <a:pPr indent="-314325" lvl="0" marL="749300" rtl="0" algn="l">
              <a:spcBef>
                <a:spcPts val="0"/>
              </a:spcBef>
              <a:spcAft>
                <a:spcPts val="0"/>
              </a:spcAft>
              <a:buClr>
                <a:srgbClr val="828282"/>
              </a:buClr>
              <a:buSzPts val="1350"/>
              <a:buChar char="●"/>
            </a:pPr>
            <a:r>
              <a:rPr i="1" lang="vi" sz="1350">
                <a:solidFill>
                  <a:srgbClr val="828282"/>
                </a:solidFill>
                <a:highlight>
                  <a:srgbClr val="FDFDFD"/>
                </a:highlight>
              </a:rPr>
              <a:t>Make a little change</a:t>
            </a:r>
            <a:endParaRPr i="1" sz="1350">
              <a:solidFill>
                <a:srgbClr val="828282"/>
              </a:solidFill>
              <a:highlight>
                <a:srgbClr val="FDFDFD"/>
              </a:highlight>
            </a:endParaRPr>
          </a:p>
          <a:p>
            <a:pPr indent="-314325" lvl="0" marL="749300" rtl="0" algn="l">
              <a:spcBef>
                <a:spcPts val="0"/>
              </a:spcBef>
              <a:spcAft>
                <a:spcPts val="0"/>
              </a:spcAft>
              <a:buClr>
                <a:srgbClr val="828282"/>
              </a:buClr>
              <a:buSzPts val="1350"/>
              <a:buChar char="●"/>
            </a:pPr>
            <a:r>
              <a:rPr i="1" lang="vi" sz="1350">
                <a:solidFill>
                  <a:srgbClr val="828282"/>
                </a:solidFill>
                <a:highlight>
                  <a:srgbClr val="FDFDFD"/>
                </a:highlight>
              </a:rPr>
              <a:t>Run all tests and see them all succeed</a:t>
            </a:r>
            <a:endParaRPr i="1" sz="1350">
              <a:solidFill>
                <a:srgbClr val="828282"/>
              </a:solidFill>
              <a:highlight>
                <a:srgbClr val="FDFDFD"/>
              </a:highlight>
            </a:endParaRPr>
          </a:p>
          <a:p>
            <a:pPr indent="-314325" lvl="0" marL="749300" rtl="0" algn="l">
              <a:spcBef>
                <a:spcPts val="0"/>
              </a:spcBef>
              <a:spcAft>
                <a:spcPts val="0"/>
              </a:spcAft>
              <a:buClr>
                <a:srgbClr val="828282"/>
              </a:buClr>
              <a:buSzPts val="1350"/>
              <a:buChar char="●"/>
            </a:pPr>
            <a:r>
              <a:rPr i="1" lang="vi" sz="1350">
                <a:solidFill>
                  <a:srgbClr val="828282"/>
                </a:solidFill>
                <a:highlight>
                  <a:srgbClr val="FDFDFD"/>
                </a:highlight>
              </a:rPr>
              <a:t>Refactor to remove duplication (p.1)</a:t>
            </a:r>
            <a:endParaRPr i="1" sz="1350">
              <a:solidFill>
                <a:srgbClr val="828282"/>
              </a:solidFill>
              <a:highlight>
                <a:srgbClr val="FDFDFD"/>
              </a:highlight>
            </a:endParaRPr>
          </a:p>
          <a:p>
            <a:pPr indent="0" lvl="0" marL="0" rtl="0" algn="l">
              <a:spcBef>
                <a:spcPts val="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TDD steps</a:t>
            </a:r>
            <a:endParaRPr/>
          </a:p>
        </p:txBody>
      </p:sp>
      <p:sp>
        <p:nvSpPr>
          <p:cNvPr id="598" name="Google Shape;598;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vi"/>
              <a:t>Say that we need to write code for a task </a:t>
            </a:r>
            <a:endParaRPr/>
          </a:p>
          <a:p>
            <a:pPr indent="-342900" lvl="0" marL="457200" rtl="0" algn="l">
              <a:spcBef>
                <a:spcPts val="1600"/>
              </a:spcBef>
              <a:spcAft>
                <a:spcPts val="0"/>
              </a:spcAft>
              <a:buSzPts val="1800"/>
              <a:buAutoNum type="arabicPeriod"/>
            </a:pPr>
            <a:r>
              <a:rPr lang="vi"/>
              <a:t>(Write some code to) </a:t>
            </a:r>
            <a:r>
              <a:rPr lang="vi">
                <a:solidFill>
                  <a:srgbClr val="FF0000"/>
                </a:solidFill>
              </a:rPr>
              <a:t>setup</a:t>
            </a:r>
            <a:r>
              <a:rPr lang="vi"/>
              <a:t> the environment for the task (e.g., a DB table with some sample data) </a:t>
            </a:r>
            <a:endParaRPr/>
          </a:p>
          <a:p>
            <a:pPr indent="-317500" lvl="1" marL="914400" rtl="0" algn="l">
              <a:spcBef>
                <a:spcPts val="0"/>
              </a:spcBef>
              <a:spcAft>
                <a:spcPts val="0"/>
              </a:spcAft>
              <a:buSzPts val="1400"/>
              <a:buAutoNum type="alphaLcPeriod"/>
            </a:pPr>
            <a:r>
              <a:rPr lang="vi"/>
              <a:t>This will be the “setUp” part of a test. </a:t>
            </a:r>
            <a:endParaRPr/>
          </a:p>
          <a:p>
            <a:pPr indent="-317500" lvl="1" marL="914400" rtl="0" algn="l">
              <a:spcBef>
                <a:spcPts val="0"/>
              </a:spcBef>
              <a:spcAft>
                <a:spcPts val="0"/>
              </a:spcAft>
              <a:buSzPts val="1400"/>
              <a:buAutoNum type="alphaLcPeriod"/>
            </a:pPr>
            <a:r>
              <a:rPr lang="vi"/>
              <a:t>Write “tearDown” too </a:t>
            </a:r>
            <a:endParaRPr/>
          </a:p>
          <a:p>
            <a:pPr indent="-342900" lvl="0" marL="457200" rtl="0" algn="l">
              <a:spcBef>
                <a:spcPts val="0"/>
              </a:spcBef>
              <a:spcAft>
                <a:spcPts val="0"/>
              </a:spcAft>
              <a:buSzPts val="1800"/>
              <a:buAutoNum type="arabicPeriod"/>
            </a:pPr>
            <a:r>
              <a:rPr lang="vi"/>
              <a:t>(Write code to) </a:t>
            </a:r>
            <a:r>
              <a:rPr lang="vi">
                <a:solidFill>
                  <a:srgbClr val="FF0000"/>
                </a:solidFill>
              </a:rPr>
              <a:t>invoke</a:t>
            </a:r>
            <a:r>
              <a:rPr lang="vi"/>
              <a:t> the code for task A</a:t>
            </a:r>
            <a:endParaRPr/>
          </a:p>
          <a:p>
            <a:pPr indent="-317500" lvl="1" marL="914400" rtl="0" algn="l">
              <a:spcBef>
                <a:spcPts val="0"/>
              </a:spcBef>
              <a:spcAft>
                <a:spcPts val="0"/>
              </a:spcAft>
              <a:buSzPts val="1400"/>
              <a:buAutoNum type="alphaLcPeriod"/>
            </a:pPr>
            <a:r>
              <a:rPr lang="vi"/>
              <a:t>This is the first part (exercise) of “testA”</a:t>
            </a:r>
            <a:endParaRPr/>
          </a:p>
          <a:p>
            <a:pPr indent="-317500" lvl="1" marL="914400" rtl="0" algn="l">
              <a:spcBef>
                <a:spcPts val="0"/>
              </a:spcBef>
              <a:spcAft>
                <a:spcPts val="0"/>
              </a:spcAft>
              <a:buSzPts val="1400"/>
              <a:buAutoNum type="alphaLcPeriod"/>
            </a:pPr>
            <a:r>
              <a:rPr lang="vi"/>
              <a:t>You get to design the inputs and output of your code </a:t>
            </a:r>
            <a:endParaRPr/>
          </a:p>
          <a:p>
            <a:pPr indent="0" lvl="0" marL="457200" rtl="0" algn="l">
              <a:spcBef>
                <a:spcPts val="1600"/>
              </a:spcBef>
              <a:spcAft>
                <a:spcPts val="1600"/>
              </a:spcAft>
              <a:buNone/>
            </a:pPr>
            <a:r>
              <a:rPr lang="vi"/>
              <a:t>So far you have written some testing code that clarifies in what context will your new feature run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TDD steps </a:t>
            </a:r>
            <a:r>
              <a:rPr lang="vi" sz="1700"/>
              <a:t>cont..</a:t>
            </a:r>
            <a:endParaRPr sz="1700"/>
          </a:p>
        </p:txBody>
      </p:sp>
      <p:sp>
        <p:nvSpPr>
          <p:cNvPr id="604" name="Google Shape;604;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3. </a:t>
            </a:r>
            <a:r>
              <a:rPr lang="vi"/>
              <a:t>Now start writing the </a:t>
            </a:r>
            <a:r>
              <a:rPr lang="vi">
                <a:solidFill>
                  <a:srgbClr val="FF0000"/>
                </a:solidFill>
              </a:rPr>
              <a:t>code</a:t>
            </a:r>
            <a:r>
              <a:rPr lang="vi"/>
              <a:t> for task A </a:t>
            </a:r>
            <a:endParaRPr/>
          </a:p>
          <a:p>
            <a:pPr indent="0" lvl="0" marL="0" rtl="0" algn="l">
              <a:spcBef>
                <a:spcPts val="1600"/>
              </a:spcBef>
              <a:spcAft>
                <a:spcPts val="0"/>
              </a:spcAft>
              <a:buNone/>
            </a:pPr>
            <a:r>
              <a:rPr lang="vi"/>
              <a:t>4. Run the test, put </a:t>
            </a:r>
            <a:r>
              <a:rPr lang="vi">
                <a:solidFill>
                  <a:srgbClr val="FF0000"/>
                </a:solidFill>
              </a:rPr>
              <a:t>breakpoints</a:t>
            </a:r>
            <a:r>
              <a:rPr lang="vi"/>
              <a:t> in your IDE, clarify the detail design of your </a:t>
            </a:r>
            <a:r>
              <a:rPr lang="vi"/>
              <a:t>c</a:t>
            </a:r>
            <a:r>
              <a:rPr lang="vi"/>
              <a:t>ode </a:t>
            </a:r>
            <a:endParaRPr/>
          </a:p>
          <a:p>
            <a:pPr indent="-317500" lvl="1" marL="914400" rtl="0" algn="l">
              <a:spcBef>
                <a:spcPts val="1600"/>
              </a:spcBef>
              <a:spcAft>
                <a:spcPts val="0"/>
              </a:spcAft>
              <a:buSzPts val="1400"/>
              <a:buAutoNum type="alphaLcPeriod"/>
            </a:pPr>
            <a:r>
              <a:rPr lang="vi"/>
              <a:t>Keep refining the code until it works in the given scenario </a:t>
            </a:r>
            <a:endParaRPr/>
          </a:p>
          <a:p>
            <a:pPr indent="0" lvl="0" marL="0" rtl="0" algn="l">
              <a:spcBef>
                <a:spcPts val="1600"/>
              </a:spcBef>
              <a:spcAft>
                <a:spcPts val="0"/>
              </a:spcAft>
              <a:buNone/>
            </a:pPr>
            <a:r>
              <a:rPr lang="vi"/>
              <a:t>5. Finish the test by writing the </a:t>
            </a:r>
            <a:r>
              <a:rPr lang="vi">
                <a:solidFill>
                  <a:srgbClr val="FF0000"/>
                </a:solidFill>
              </a:rPr>
              <a:t>assertions</a:t>
            </a:r>
            <a:r>
              <a:rPr lang="vi"/>
              <a:t> part of the test </a:t>
            </a:r>
            <a:endParaRPr/>
          </a:p>
          <a:p>
            <a:pPr indent="0" lvl="0" marL="0" rtl="0" algn="l">
              <a:spcBef>
                <a:spcPts val="1600"/>
              </a:spcBef>
              <a:spcAft>
                <a:spcPts val="0"/>
              </a:spcAft>
              <a:buNone/>
            </a:pPr>
            <a:r>
              <a:rPr lang="vi"/>
              <a:t>6. Repeat from step 1 or 2 (another scenario) </a:t>
            </a:r>
            <a:endParaRPr/>
          </a:p>
          <a:p>
            <a:pPr indent="0" lvl="0" marL="0" rtl="0" algn="l">
              <a:spcBef>
                <a:spcPts val="1600"/>
              </a:spcBef>
              <a:spcAft>
                <a:spcPts val="0"/>
              </a:spcAft>
              <a:buNone/>
            </a:pPr>
            <a:r>
              <a:rPr lang="vi"/>
              <a:t>TDD fits well with agile development: </a:t>
            </a:r>
            <a:endParaRPr/>
          </a:p>
          <a:p>
            <a:pPr indent="-317500" lvl="0" marL="457200" rtl="0" algn="l">
              <a:spcBef>
                <a:spcPts val="1600"/>
              </a:spcBef>
              <a:spcAft>
                <a:spcPts val="0"/>
              </a:spcAft>
              <a:buSzPts val="1400"/>
              <a:buChar char="●"/>
            </a:pPr>
            <a:r>
              <a:rPr lang="vi" sz="1400"/>
              <a:t>Write some code, try it out, learn how to do better</a:t>
            </a:r>
            <a:endParaRPr sz="1400"/>
          </a:p>
          <a:p>
            <a:pPr indent="-317500" lvl="0" marL="457200" rtl="0" algn="l">
              <a:spcBef>
                <a:spcPts val="0"/>
              </a:spcBef>
              <a:spcAft>
                <a:spcPts val="0"/>
              </a:spcAft>
              <a:buSzPts val="1400"/>
              <a:buChar char="●"/>
            </a:pPr>
            <a:r>
              <a:rPr lang="vi" sz="1400"/>
              <a:t>Also comes in handy for refactoring</a:t>
            </a:r>
            <a:endParaRPr sz="14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7"/>
          <p:cNvSpPr txBox="1"/>
          <p:nvPr>
            <p:ph type="title"/>
          </p:nvPr>
        </p:nvSpPr>
        <p:spPr>
          <a:xfrm>
            <a:off x="271800" y="2399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Simple try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TDD best practices</a:t>
            </a:r>
            <a:endParaRPr/>
          </a:p>
          <a:p>
            <a:pPr indent="0" lvl="0" marL="0" rtl="0" algn="l">
              <a:spcBef>
                <a:spcPts val="0"/>
              </a:spcBef>
              <a:spcAft>
                <a:spcPts val="0"/>
              </a:spcAft>
              <a:buNone/>
            </a:pPr>
            <a:r>
              <a:t/>
            </a:r>
            <a:endParaRPr/>
          </a:p>
        </p:txBody>
      </p:sp>
      <p:sp>
        <p:nvSpPr>
          <p:cNvPr id="615" name="Google Shape;615;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Red Bar Patterns</a:t>
            </a:r>
            <a:endParaRPr/>
          </a:p>
          <a:p>
            <a:pPr indent="-342900" lvl="0" marL="457200" rtl="0" algn="l">
              <a:spcBef>
                <a:spcPts val="0"/>
              </a:spcBef>
              <a:spcAft>
                <a:spcPts val="0"/>
              </a:spcAft>
              <a:buSzPts val="1800"/>
              <a:buChar char="●"/>
            </a:pPr>
            <a:r>
              <a:rPr lang="vi"/>
              <a:t>Child, mock, self Shunt</a:t>
            </a:r>
            <a:endParaRPr/>
          </a:p>
          <a:p>
            <a:pPr indent="-342900" lvl="0" marL="457200" rtl="0" algn="l">
              <a:spcBef>
                <a:spcPts val="0"/>
              </a:spcBef>
              <a:spcAft>
                <a:spcPts val="0"/>
              </a:spcAft>
              <a:buSzPts val="1800"/>
              <a:buChar char="●"/>
            </a:pPr>
            <a:r>
              <a:rPr lang="vi"/>
              <a:t>Broken test</a:t>
            </a:r>
            <a:endParaRPr/>
          </a:p>
          <a:p>
            <a:pPr indent="-342900" lvl="0" marL="457200" rtl="0" algn="l">
              <a:spcBef>
                <a:spcPts val="0"/>
              </a:spcBef>
              <a:spcAft>
                <a:spcPts val="0"/>
              </a:spcAft>
              <a:buSzPts val="1800"/>
              <a:buChar char="●"/>
            </a:pPr>
            <a:r>
              <a:rPr lang="vi"/>
              <a:t>Geen Bar Patterns:</a:t>
            </a:r>
            <a:endParaRPr/>
          </a:p>
          <a:p>
            <a:pPr indent="-317500" lvl="1" marL="914400" rtl="0" algn="l">
              <a:spcBef>
                <a:spcPts val="0"/>
              </a:spcBef>
              <a:spcAft>
                <a:spcPts val="0"/>
              </a:spcAft>
              <a:buSzPts val="1400"/>
              <a:buChar char="○"/>
            </a:pPr>
            <a:r>
              <a:rPr lang="vi"/>
              <a:t>Fake It ('Til You Make It)</a:t>
            </a:r>
            <a:endParaRPr/>
          </a:p>
          <a:p>
            <a:pPr indent="-317500" lvl="1" marL="914400" rtl="0" algn="l">
              <a:spcBef>
                <a:spcPts val="0"/>
              </a:spcBef>
              <a:spcAft>
                <a:spcPts val="0"/>
              </a:spcAft>
              <a:buSzPts val="1400"/>
              <a:buChar char="○"/>
            </a:pPr>
            <a:r>
              <a:rPr lang="vi"/>
              <a:t>Triangulate</a:t>
            </a:r>
            <a:endParaRPr/>
          </a:p>
          <a:p>
            <a:pPr indent="-317500" lvl="1" marL="914400" rtl="0" algn="l">
              <a:spcBef>
                <a:spcPts val="0"/>
              </a:spcBef>
              <a:spcAft>
                <a:spcPts val="0"/>
              </a:spcAft>
              <a:buSzPts val="1400"/>
              <a:buChar char="○"/>
            </a:pPr>
            <a:r>
              <a:rPr lang="vi"/>
              <a:t>One to Many</a:t>
            </a:r>
            <a:endParaRPr/>
          </a:p>
          <a:p>
            <a:pPr indent="-342900" lvl="0" marL="457200" rtl="0" algn="l">
              <a:spcBef>
                <a:spcPts val="0"/>
              </a:spcBef>
              <a:spcAft>
                <a:spcPts val="0"/>
              </a:spcAft>
              <a:buSzPts val="1800"/>
              <a:buChar char="●"/>
            </a:pPr>
            <a:r>
              <a:rPr lang="vi"/>
              <a:t>xUnit Patterns</a:t>
            </a:r>
            <a:endParaRPr/>
          </a:p>
          <a:p>
            <a:pPr indent="-317500" lvl="1" marL="914400" rtl="0" algn="l">
              <a:spcBef>
                <a:spcPts val="0"/>
              </a:spcBef>
              <a:spcAft>
                <a:spcPts val="0"/>
              </a:spcAft>
              <a:buSzPts val="1400"/>
              <a:buChar char="○"/>
            </a:pPr>
            <a:r>
              <a:rPr lang="vi"/>
              <a:t>Fixture</a:t>
            </a:r>
            <a:endParaRPr/>
          </a:p>
          <a:p>
            <a:pPr indent="-317500" lvl="1" marL="914400" rtl="0" algn="l">
              <a:spcBef>
                <a:spcPts val="0"/>
              </a:spcBef>
              <a:spcAft>
                <a:spcPts val="0"/>
              </a:spcAft>
              <a:buSzPts val="1400"/>
              <a:buChar char="○"/>
            </a:pPr>
            <a:r>
              <a:rPr lang="vi"/>
              <a:t>Exception</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Triangulate</a:t>
            </a:r>
            <a:endParaRPr/>
          </a:p>
        </p:txBody>
      </p:sp>
      <p:sp>
        <p:nvSpPr>
          <p:cNvPr id="621" name="Google Shape;621;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most conservatively drive abstraction with tests? Abstract only when you have two or more examples</a:t>
            </a:r>
            <a:endParaRPr/>
          </a:p>
          <a:p>
            <a:pPr indent="0" lvl="0" marL="0" rtl="0" algn="l">
              <a:spcBef>
                <a:spcPts val="1600"/>
              </a:spcBef>
              <a:spcAft>
                <a:spcPts val="1600"/>
              </a:spcAft>
              <a:buNone/>
            </a:pPr>
            <a:r>
              <a:t/>
            </a:r>
            <a:endParaRPr/>
          </a:p>
        </p:txBody>
      </p:sp>
      <p:pic>
        <p:nvPicPr>
          <p:cNvPr id="622" name="Google Shape;622;p99"/>
          <p:cNvPicPr preferRelativeResize="0"/>
          <p:nvPr/>
        </p:nvPicPr>
        <p:blipFill>
          <a:blip r:embed="rId3">
            <a:alphaModFix/>
          </a:blip>
          <a:stretch>
            <a:fillRect/>
          </a:stretch>
        </p:blipFill>
        <p:spPr>
          <a:xfrm>
            <a:off x="4309000" y="1541225"/>
            <a:ext cx="4642825" cy="3485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Fixture</a:t>
            </a:r>
            <a:endParaRPr/>
          </a:p>
        </p:txBody>
      </p:sp>
      <p:sp>
        <p:nvSpPr>
          <p:cNvPr id="628" name="Google Shape;628;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create </a:t>
            </a:r>
            <a:r>
              <a:rPr lang="vi">
                <a:solidFill>
                  <a:srgbClr val="FF0000"/>
                </a:solidFill>
              </a:rPr>
              <a:t>common objects</a:t>
            </a:r>
            <a:r>
              <a:rPr lang="vi"/>
              <a:t> needed by several tests? Convert the local variables in the tests into instance variables. Override setUp() and initialize those variables.</a:t>
            </a:r>
            <a:endParaRPr/>
          </a:p>
          <a:p>
            <a:pPr indent="0" lvl="0" marL="0" rtl="0" algn="l">
              <a:spcBef>
                <a:spcPts val="1600"/>
              </a:spcBef>
              <a:spcAft>
                <a:spcPts val="1600"/>
              </a:spcAft>
              <a:buNone/>
            </a:pPr>
            <a:r>
              <a:t/>
            </a:r>
            <a:endParaRPr/>
          </a:p>
        </p:txBody>
      </p:sp>
      <p:pic>
        <p:nvPicPr>
          <p:cNvPr id="629" name="Google Shape;629;p100"/>
          <p:cNvPicPr preferRelativeResize="0"/>
          <p:nvPr/>
        </p:nvPicPr>
        <p:blipFill>
          <a:blip r:embed="rId3">
            <a:alphaModFix/>
          </a:blip>
          <a:stretch>
            <a:fillRect/>
          </a:stretch>
        </p:blipFill>
        <p:spPr>
          <a:xfrm>
            <a:off x="3254025" y="2247738"/>
            <a:ext cx="5448300" cy="25812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Exception</a:t>
            </a:r>
            <a:endParaRPr/>
          </a:p>
        </p:txBody>
      </p:sp>
      <p:sp>
        <p:nvSpPr>
          <p:cNvPr id="635" name="Google Shape;635;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vi"/>
              <a:t>How do you test for expected exceptions? Catch expected exceptions and ignore them, failing only if the exception isn't thrown.</a:t>
            </a:r>
            <a:endParaRPr/>
          </a:p>
        </p:txBody>
      </p:sp>
      <p:pic>
        <p:nvPicPr>
          <p:cNvPr id="636" name="Google Shape;636;p101"/>
          <p:cNvPicPr preferRelativeResize="0"/>
          <p:nvPr/>
        </p:nvPicPr>
        <p:blipFill>
          <a:blip r:embed="rId3">
            <a:alphaModFix/>
          </a:blip>
          <a:stretch>
            <a:fillRect/>
          </a:stretch>
        </p:blipFill>
        <p:spPr>
          <a:xfrm>
            <a:off x="4323400" y="2126625"/>
            <a:ext cx="4255950" cy="270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85000" y="2571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Day 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3" name="Google Shape;643;p102"/>
          <p:cNvPicPr preferRelativeResize="0"/>
          <p:nvPr/>
        </p:nvPicPr>
        <p:blipFill>
          <a:blip r:embed="rId3">
            <a:alphaModFix/>
          </a:blip>
          <a:stretch>
            <a:fillRect/>
          </a:stretch>
        </p:blipFill>
        <p:spPr>
          <a:xfrm>
            <a:off x="0" y="626892"/>
            <a:ext cx="9143998" cy="388971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Value Object</a:t>
            </a:r>
            <a:endParaRPr/>
          </a:p>
        </p:txBody>
      </p:sp>
      <p:sp>
        <p:nvSpPr>
          <p:cNvPr id="649" name="Google Shape;649;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implement an object whose behavior is the composition of the behavior of a list of</a:t>
            </a:r>
            <a:endParaRPr/>
          </a:p>
          <a:p>
            <a:pPr indent="0" lvl="0" marL="0" rtl="0" algn="l">
              <a:spcBef>
                <a:spcPts val="1600"/>
              </a:spcBef>
              <a:spcAft>
                <a:spcPts val="0"/>
              </a:spcAft>
              <a:buClr>
                <a:schemeClr val="dk1"/>
              </a:buClr>
              <a:buSzPts val="1100"/>
              <a:buFont typeface="Arial"/>
              <a:buNone/>
            </a:pPr>
            <a:r>
              <a:rPr lang="vi"/>
              <a:t>other objects? Make it an Imposter for the component objects.</a:t>
            </a:r>
            <a:endParaRPr/>
          </a:p>
          <a:p>
            <a:pPr indent="0" lvl="0" marL="0" rtl="0" algn="l">
              <a:spcBef>
                <a:spcPts val="160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Template Method</a:t>
            </a:r>
            <a:endParaRPr/>
          </a:p>
        </p:txBody>
      </p:sp>
      <p:sp>
        <p:nvSpPr>
          <p:cNvPr id="655" name="Google Shape;655;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represent the invariant sequence of a computation while providing for future refinement? Write a method that is implemented entirely in terms of other methods.</a:t>
            </a:r>
            <a:endParaRPr/>
          </a:p>
          <a:p>
            <a:pPr indent="-342900" lvl="0" marL="457200" rtl="0" algn="l">
              <a:spcBef>
                <a:spcPts val="1600"/>
              </a:spcBef>
              <a:spcAft>
                <a:spcPts val="0"/>
              </a:spcAft>
              <a:buSzPts val="1800"/>
              <a:buChar char="●"/>
            </a:pPr>
            <a:r>
              <a:rPr lang="vi"/>
              <a:t>Input/process/output</a:t>
            </a:r>
            <a:endParaRPr/>
          </a:p>
          <a:p>
            <a:pPr indent="-342900" lvl="0" marL="457200" rtl="0" algn="l">
              <a:spcBef>
                <a:spcPts val="0"/>
              </a:spcBef>
              <a:spcAft>
                <a:spcPts val="0"/>
              </a:spcAft>
              <a:buSzPts val="1800"/>
              <a:buChar char="●"/>
            </a:pPr>
            <a:r>
              <a:rPr lang="vi"/>
              <a:t>Send message/receive reply</a:t>
            </a:r>
            <a:endParaRPr/>
          </a:p>
          <a:p>
            <a:pPr indent="-342900" lvl="0" marL="457200" rtl="0" algn="l">
              <a:spcBef>
                <a:spcPts val="0"/>
              </a:spcBef>
              <a:spcAft>
                <a:spcPts val="0"/>
              </a:spcAft>
              <a:buSzPts val="1800"/>
              <a:buChar char="●"/>
            </a:pPr>
            <a:r>
              <a:rPr lang="vi"/>
              <a:t>Read command/return result</a:t>
            </a:r>
            <a:endParaRPr/>
          </a:p>
          <a:p>
            <a:pPr indent="0" lvl="0" marL="0" rtl="0" algn="l">
              <a:spcBef>
                <a:spcPts val="1600"/>
              </a:spcBef>
              <a:spcAft>
                <a:spcPts val="1600"/>
              </a:spcAft>
              <a:buNone/>
            </a:pPr>
            <a:r>
              <a:t/>
            </a:r>
            <a:endParaRPr/>
          </a:p>
        </p:txBody>
      </p:sp>
      <p:pic>
        <p:nvPicPr>
          <p:cNvPr id="656" name="Google Shape;656;p104"/>
          <p:cNvPicPr preferRelativeResize="0"/>
          <p:nvPr/>
        </p:nvPicPr>
        <p:blipFill>
          <a:blip r:embed="rId3">
            <a:alphaModFix/>
          </a:blip>
          <a:stretch>
            <a:fillRect/>
          </a:stretch>
        </p:blipFill>
        <p:spPr>
          <a:xfrm>
            <a:off x="3951950" y="2082450"/>
            <a:ext cx="5300150" cy="2544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Pluggable Selector</a:t>
            </a:r>
            <a:endParaRPr/>
          </a:p>
        </p:txBody>
      </p:sp>
      <p:sp>
        <p:nvSpPr>
          <p:cNvPr id="662" name="Google Shape;662;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How do you invoke different behavior for different instances? Store the name of a method, and </a:t>
            </a:r>
            <a:r>
              <a:rPr lang="vi">
                <a:solidFill>
                  <a:srgbClr val="FF0000"/>
                </a:solidFill>
              </a:rPr>
              <a:t>dynamically invoke</a:t>
            </a:r>
            <a:r>
              <a:rPr lang="vi"/>
              <a:t> the method.</a:t>
            </a:r>
            <a:endParaRPr/>
          </a:p>
          <a:p>
            <a:pPr indent="0" lvl="0" marL="0" rtl="0" algn="l">
              <a:spcBef>
                <a:spcPts val="1600"/>
              </a:spcBef>
              <a:spcAft>
                <a:spcPts val="0"/>
              </a:spcAft>
              <a:buNone/>
            </a:pPr>
            <a:r>
              <a:rPr lang="vi"/>
              <a:t>What do you do when you have ten </a:t>
            </a:r>
            <a:r>
              <a:rPr lang="vi">
                <a:solidFill>
                  <a:srgbClr val="FF0000"/>
                </a:solidFill>
              </a:rPr>
              <a:t>subclasses</a:t>
            </a:r>
            <a:r>
              <a:rPr lang="vi"/>
              <a:t> of a class, each implementing only one method?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663" name="Google Shape;663;p105"/>
          <p:cNvPicPr preferRelativeResize="0"/>
          <p:nvPr/>
        </p:nvPicPr>
        <p:blipFill>
          <a:blip r:embed="rId3">
            <a:alphaModFix/>
          </a:blip>
          <a:stretch>
            <a:fillRect/>
          </a:stretch>
        </p:blipFill>
        <p:spPr>
          <a:xfrm>
            <a:off x="6044900" y="2507163"/>
            <a:ext cx="2647950" cy="25812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Imposter</a:t>
            </a:r>
            <a:endParaRPr/>
          </a:p>
        </p:txBody>
      </p:sp>
      <p:sp>
        <p:nvSpPr>
          <p:cNvPr id="669" name="Google Shape;669;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introduce a </a:t>
            </a:r>
            <a:r>
              <a:rPr lang="vi">
                <a:solidFill>
                  <a:srgbClr val="FF0000"/>
                </a:solidFill>
              </a:rPr>
              <a:t>new variation</a:t>
            </a:r>
            <a:r>
              <a:rPr lang="vi"/>
              <a:t> into a computation? Introduce a new object with the same protocol as an existing object but a different implementation.</a:t>
            </a:r>
            <a:endParaRPr/>
          </a:p>
          <a:p>
            <a:pPr indent="-342900" lvl="0" marL="457200" rtl="0" algn="l">
              <a:spcBef>
                <a:spcPts val="1600"/>
              </a:spcBef>
              <a:spcAft>
                <a:spcPts val="0"/>
              </a:spcAft>
              <a:buSzPts val="1800"/>
              <a:buChar char="-"/>
            </a:pPr>
            <a:r>
              <a:rPr lang="vi"/>
              <a:t>No duplication</a:t>
            </a:r>
            <a:endParaRPr/>
          </a:p>
          <a:p>
            <a:pPr indent="-342900" lvl="0" marL="457200" rtl="0" algn="l">
              <a:spcBef>
                <a:spcPts val="0"/>
              </a:spcBef>
              <a:spcAft>
                <a:spcPts val="0"/>
              </a:spcAft>
              <a:buSzPts val="1800"/>
              <a:buChar char="-"/>
            </a:pPr>
            <a:r>
              <a:rPr lang="vi"/>
              <a:t>Null Object - You can treat the absence of data the same as the presence of data</a:t>
            </a:r>
            <a:endParaRPr/>
          </a:p>
          <a:p>
            <a:pPr indent="-342900" lvl="0" marL="457200" rtl="0" algn="l">
              <a:spcBef>
                <a:spcPts val="0"/>
              </a:spcBef>
              <a:spcAft>
                <a:spcPts val="0"/>
              </a:spcAft>
              <a:buSzPts val="1800"/>
              <a:buChar char="-"/>
            </a:pPr>
            <a:r>
              <a:rPr lang="vi"/>
              <a:t>Composite - You can treat a collection of objects the same as a single object.</a:t>
            </a:r>
            <a:endParaRPr/>
          </a:p>
          <a:p>
            <a:pPr indent="0" lvl="0" marL="457200" rtl="0" algn="l">
              <a:spcBef>
                <a:spcPts val="1600"/>
              </a:spcBef>
              <a:spcAft>
                <a:spcPts val="1600"/>
              </a:spcAft>
              <a:buNone/>
            </a:pPr>
            <a:r>
              <a:t/>
            </a:r>
            <a:endParaRPr/>
          </a:p>
        </p:txBody>
      </p:sp>
      <p:pic>
        <p:nvPicPr>
          <p:cNvPr id="670" name="Google Shape;670;p106"/>
          <p:cNvPicPr preferRelativeResize="0"/>
          <p:nvPr/>
        </p:nvPicPr>
        <p:blipFill>
          <a:blip r:embed="rId3">
            <a:alphaModFix/>
          </a:blip>
          <a:stretch>
            <a:fillRect/>
          </a:stretch>
        </p:blipFill>
        <p:spPr>
          <a:xfrm>
            <a:off x="2297413" y="3550938"/>
            <a:ext cx="3629025" cy="1228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Composite</a:t>
            </a:r>
            <a:endParaRPr/>
          </a:p>
        </p:txBody>
      </p:sp>
      <p:sp>
        <p:nvSpPr>
          <p:cNvPr id="676" name="Google Shape;676;p107"/>
          <p:cNvSpPr txBox="1"/>
          <p:nvPr>
            <p:ph idx="1" type="body"/>
          </p:nvPr>
        </p:nvSpPr>
        <p:spPr>
          <a:xfrm>
            <a:off x="311700" y="1152475"/>
            <a:ext cx="312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How do you implement an object whose behavior is the </a:t>
            </a:r>
            <a:r>
              <a:rPr lang="vi">
                <a:solidFill>
                  <a:srgbClr val="FF0000"/>
                </a:solidFill>
              </a:rPr>
              <a:t>composition</a:t>
            </a:r>
            <a:r>
              <a:rPr lang="vi"/>
              <a:t> of the behavior of a list of other objects? Make it an Imposter for the component objects.</a:t>
            </a:r>
            <a:endParaRPr/>
          </a:p>
          <a:p>
            <a:pPr indent="0" lvl="0" marL="0" rtl="0" algn="l">
              <a:spcBef>
                <a:spcPts val="1600"/>
              </a:spcBef>
              <a:spcAft>
                <a:spcPts val="1600"/>
              </a:spcAft>
              <a:buNone/>
            </a:pPr>
            <a:r>
              <a:t/>
            </a:r>
            <a:endParaRPr/>
          </a:p>
        </p:txBody>
      </p:sp>
      <p:pic>
        <p:nvPicPr>
          <p:cNvPr id="677" name="Google Shape;677;p107"/>
          <p:cNvPicPr preferRelativeResize="0"/>
          <p:nvPr/>
        </p:nvPicPr>
        <p:blipFill>
          <a:blip r:embed="rId3">
            <a:alphaModFix/>
          </a:blip>
          <a:stretch>
            <a:fillRect/>
          </a:stretch>
        </p:blipFill>
        <p:spPr>
          <a:xfrm>
            <a:off x="3527700" y="655725"/>
            <a:ext cx="5396150" cy="42722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R</a:t>
            </a:r>
            <a:r>
              <a:rPr lang="vi"/>
              <a:t>efactoring</a:t>
            </a:r>
            <a:endParaRPr/>
          </a:p>
        </p:txBody>
      </p:sp>
      <p:sp>
        <p:nvSpPr>
          <p:cNvPr id="683" name="Google Shape;683;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Migrate Data</a:t>
            </a:r>
            <a:endParaRPr/>
          </a:p>
          <a:p>
            <a:pPr indent="-342900" lvl="0" marL="457200" rtl="0" algn="l">
              <a:spcBef>
                <a:spcPts val="0"/>
              </a:spcBef>
              <a:spcAft>
                <a:spcPts val="0"/>
              </a:spcAft>
              <a:buSzPts val="1800"/>
              <a:buChar char="●"/>
            </a:pPr>
            <a:r>
              <a:rPr lang="vi"/>
              <a:t>Isolate Change</a:t>
            </a:r>
            <a:endParaRPr/>
          </a:p>
          <a:p>
            <a:pPr indent="-342900" lvl="0" marL="457200" rtl="0" algn="l">
              <a:spcBef>
                <a:spcPts val="0"/>
              </a:spcBef>
              <a:spcAft>
                <a:spcPts val="0"/>
              </a:spcAft>
              <a:buSzPts val="1800"/>
              <a:buChar char="●"/>
            </a:pPr>
            <a:r>
              <a:rPr lang="vi"/>
              <a:t>Extract Interface</a:t>
            </a:r>
            <a:endParaRPr/>
          </a:p>
          <a:p>
            <a:pPr indent="-342900" lvl="0" marL="457200" rtl="0" algn="l">
              <a:spcBef>
                <a:spcPts val="0"/>
              </a:spcBef>
              <a:spcAft>
                <a:spcPts val="0"/>
              </a:spcAft>
              <a:buSzPts val="1800"/>
              <a:buChar char="●"/>
            </a:pPr>
            <a:r>
              <a:rPr lang="vi"/>
              <a:t>Inline/Extract Method</a:t>
            </a:r>
            <a:endParaRPr/>
          </a:p>
          <a:p>
            <a:pPr indent="-342900" lvl="0" marL="457200" rtl="0" algn="l">
              <a:spcBef>
                <a:spcPts val="0"/>
              </a:spcBef>
              <a:spcAft>
                <a:spcPts val="0"/>
              </a:spcAft>
              <a:buSzPts val="1800"/>
              <a:buChar char="●"/>
            </a:pPr>
            <a:r>
              <a:rPr lang="vi"/>
              <a:t>Move Method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9"/>
          <p:cNvSpPr txBox="1"/>
          <p:nvPr>
            <p:ph type="title"/>
          </p:nvPr>
        </p:nvSpPr>
        <p:spPr>
          <a:xfrm>
            <a:off x="254700" y="203279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Kết luận quan trọng #3</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Why refactoring</a:t>
            </a:r>
            <a:endParaRPr/>
          </a:p>
        </p:txBody>
      </p:sp>
      <p:sp>
        <p:nvSpPr>
          <p:cNvPr id="694" name="Google Shape;694;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Two loop structures are similar. By making them identical, you can merge them.</a:t>
            </a:r>
            <a:endParaRPr/>
          </a:p>
          <a:p>
            <a:pPr indent="-342900" lvl="0" marL="457200" rtl="0" algn="l">
              <a:spcBef>
                <a:spcPts val="0"/>
              </a:spcBef>
              <a:spcAft>
                <a:spcPts val="0"/>
              </a:spcAft>
              <a:buSzPts val="1800"/>
              <a:buChar char="●"/>
            </a:pPr>
            <a:r>
              <a:rPr lang="vi"/>
              <a:t>Two branches of a conditional are similar. By making them identical, you can eliminate the conditional.</a:t>
            </a:r>
            <a:endParaRPr/>
          </a:p>
          <a:p>
            <a:pPr indent="-342900" lvl="0" marL="457200" rtl="0" algn="l">
              <a:spcBef>
                <a:spcPts val="0"/>
              </a:spcBef>
              <a:spcAft>
                <a:spcPts val="0"/>
              </a:spcAft>
              <a:buSzPts val="1800"/>
              <a:buChar char="●"/>
            </a:pPr>
            <a:r>
              <a:rPr lang="vi"/>
              <a:t>Two methods are similar. By making them identical, you can eliminate one.</a:t>
            </a:r>
            <a:endParaRPr/>
          </a:p>
          <a:p>
            <a:pPr indent="-342900" lvl="0" marL="457200" rtl="0" algn="l">
              <a:spcBef>
                <a:spcPts val="0"/>
              </a:spcBef>
              <a:spcAft>
                <a:spcPts val="0"/>
              </a:spcAft>
              <a:buSzPts val="1800"/>
              <a:buChar char="●"/>
            </a:pPr>
            <a:r>
              <a:rPr lang="vi"/>
              <a:t>Two classes are similar. By making them identical, you can eliminate one.</a:t>
            </a:r>
            <a:endParaRPr/>
          </a:p>
          <a:p>
            <a:pPr indent="0" lvl="0" marL="0" rtl="0" algn="l">
              <a:spcBef>
                <a:spcPts val="160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JUnit5</a:t>
            </a:r>
            <a:endParaRPr/>
          </a:p>
        </p:txBody>
      </p:sp>
      <p:sp>
        <p:nvSpPr>
          <p:cNvPr id="700" name="Google Shape;700;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2400"/>
              </a:spcBef>
              <a:spcAft>
                <a:spcPts val="0"/>
              </a:spcAft>
              <a:buClr>
                <a:srgbClr val="000000"/>
              </a:buClr>
              <a:buSzPts val="1400"/>
              <a:buFont typeface="Roboto"/>
              <a:buChar char="●"/>
            </a:pPr>
            <a:r>
              <a:rPr lang="vi" sz="1400">
                <a:solidFill>
                  <a:srgbClr val="000000"/>
                </a:solidFill>
                <a:highlight>
                  <a:srgbClr val="FFFFFF"/>
                </a:highlight>
                <a:latin typeface="Roboto"/>
                <a:ea typeface="Roboto"/>
                <a:cs typeface="Roboto"/>
                <a:sym typeface="Roboto"/>
              </a:rPr>
              <a:t>Nested Tests</a:t>
            </a:r>
            <a:endParaRPr sz="1400">
              <a:solidFill>
                <a:srgbClr val="000000"/>
              </a:solidFill>
              <a:highlight>
                <a:srgbClr val="FFFFFF"/>
              </a:highlight>
              <a:latin typeface="Roboto"/>
              <a:ea typeface="Roboto"/>
              <a:cs typeface="Roboto"/>
              <a:sym typeface="Roboto"/>
            </a:endParaRPr>
          </a:p>
          <a:p>
            <a:pPr indent="-317500" lvl="0" marL="457200" rtl="0" algn="l">
              <a:lnSpc>
                <a:spcPct val="125000"/>
              </a:lnSpc>
              <a:spcBef>
                <a:spcPts val="0"/>
              </a:spcBef>
              <a:spcAft>
                <a:spcPts val="0"/>
              </a:spcAft>
              <a:buClr>
                <a:srgbClr val="000000"/>
              </a:buClr>
              <a:buSzPts val="1400"/>
              <a:buFont typeface="Roboto"/>
              <a:buChar char="●"/>
            </a:pPr>
            <a:r>
              <a:rPr lang="vi" sz="1400">
                <a:solidFill>
                  <a:srgbClr val="000000"/>
                </a:solidFill>
                <a:highlight>
                  <a:srgbClr val="FFFFFF"/>
                </a:highlight>
                <a:latin typeface="Roboto"/>
                <a:ea typeface="Roboto"/>
                <a:cs typeface="Roboto"/>
                <a:sym typeface="Roboto"/>
              </a:rPr>
              <a:t>Spring Boot</a:t>
            </a:r>
            <a:endParaRPr sz="1400">
              <a:solidFill>
                <a:srgbClr val="000000"/>
              </a:solidFill>
              <a:highlight>
                <a:srgbClr val="FFFFFF"/>
              </a:highlight>
              <a:latin typeface="Roboto"/>
              <a:ea typeface="Roboto"/>
              <a:cs typeface="Roboto"/>
              <a:sym typeface="Roboto"/>
            </a:endParaRPr>
          </a:p>
          <a:p>
            <a:pPr indent="-317500" lvl="0" marL="457200" rtl="0" algn="l">
              <a:lnSpc>
                <a:spcPct val="125000"/>
              </a:lnSpc>
              <a:spcBef>
                <a:spcPts val="0"/>
              </a:spcBef>
              <a:spcAft>
                <a:spcPts val="0"/>
              </a:spcAft>
              <a:buClr>
                <a:srgbClr val="000000"/>
              </a:buClr>
              <a:buSzPts val="1400"/>
              <a:buFont typeface="Roboto"/>
              <a:buChar char="●"/>
            </a:pPr>
            <a:r>
              <a:rPr lang="vi" sz="1400">
                <a:solidFill>
                  <a:srgbClr val="000000"/>
                </a:solidFill>
                <a:highlight>
                  <a:srgbClr val="FFFFFF"/>
                </a:highlight>
                <a:latin typeface="Roboto"/>
                <a:ea typeface="Roboto"/>
                <a:cs typeface="Roboto"/>
                <a:sym typeface="Roboto"/>
              </a:rPr>
              <a:t>Mockito Extension</a:t>
            </a:r>
            <a:endParaRPr sz="1400">
              <a:solidFill>
                <a:srgbClr val="000000"/>
              </a:solidFill>
              <a:highlight>
                <a:srgbClr val="FFFFFF"/>
              </a:highlight>
              <a:latin typeface="Roboto"/>
              <a:ea typeface="Roboto"/>
              <a:cs typeface="Roboto"/>
              <a:sym typeface="Roboto"/>
            </a:endParaRPr>
          </a:p>
          <a:p>
            <a:pPr indent="-317500" lvl="0" marL="457200" rtl="0" algn="l">
              <a:spcBef>
                <a:spcPts val="0"/>
              </a:spcBef>
              <a:spcAft>
                <a:spcPts val="0"/>
              </a:spcAft>
              <a:buClr>
                <a:srgbClr val="000000"/>
              </a:buClr>
              <a:buSzPts val="1400"/>
              <a:buChar char="●"/>
            </a:pPr>
            <a:r>
              <a:rPr lang="vi" sz="1400">
                <a:solidFill>
                  <a:srgbClr val="000000"/>
                </a:solidFill>
              </a:rPr>
              <a:t>Dynamic</a:t>
            </a:r>
            <a:endParaRPr sz="1400">
              <a:solidFill>
                <a:srgbClr val="000000"/>
              </a:solidFill>
            </a:endParaRPr>
          </a:p>
          <a:p>
            <a:pPr indent="0" lvl="0" marL="457200" rtl="0" algn="l">
              <a:spcBef>
                <a:spcPts val="160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